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 id="2147483696" r:id="rId6"/>
    <p:sldMasterId id="2147483707" r:id="rId7"/>
  </p:sldMasterIdLst>
  <p:notesMasterIdLst>
    <p:notesMasterId r:id="rId37"/>
  </p:notesMasterIdLst>
  <p:sldIdLst>
    <p:sldId id="294" r:id="rId8"/>
    <p:sldId id="372" r:id="rId9"/>
    <p:sldId id="336" r:id="rId10"/>
    <p:sldId id="337" r:id="rId11"/>
    <p:sldId id="373" r:id="rId12"/>
    <p:sldId id="345" r:id="rId13"/>
    <p:sldId id="334" r:id="rId14"/>
    <p:sldId id="367" r:id="rId15"/>
    <p:sldId id="342" r:id="rId16"/>
    <p:sldId id="362" r:id="rId17"/>
    <p:sldId id="343" r:id="rId18"/>
    <p:sldId id="370" r:id="rId19"/>
    <p:sldId id="263" r:id="rId20"/>
    <p:sldId id="355" r:id="rId21"/>
    <p:sldId id="356" r:id="rId22"/>
    <p:sldId id="304" r:id="rId23"/>
    <p:sldId id="358" r:id="rId24"/>
    <p:sldId id="359" r:id="rId25"/>
    <p:sldId id="286" r:id="rId26"/>
    <p:sldId id="330" r:id="rId27"/>
    <p:sldId id="364" r:id="rId28"/>
    <p:sldId id="361" r:id="rId29"/>
    <p:sldId id="331" r:id="rId30"/>
    <p:sldId id="332" r:id="rId31"/>
    <p:sldId id="365" r:id="rId32"/>
    <p:sldId id="366" r:id="rId33"/>
    <p:sldId id="368" r:id="rId34"/>
    <p:sldId id="374" r:id="rId35"/>
    <p:sldId id="340" r:id="rId36"/>
  </p:sldIdLst>
  <p:sldSz cx="12192000" cy="6858000"/>
  <p:notesSz cx="6742113" cy="9872663"/>
  <p:custDataLst>
    <p:tags r:id="rId38"/>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010" autoAdjust="0"/>
  </p:normalViewPr>
  <p:slideViewPr>
    <p:cSldViewPr snapToGrid="0">
      <p:cViewPr varScale="1">
        <p:scale>
          <a:sx n="105" d="100"/>
          <a:sy n="105" d="100"/>
        </p:scale>
        <p:origin x="120" y="22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klf.kolan.org\data$\Arbetsgivarpolitiska\Arbetsliv\Anv&#228;ndare\Bodil%20Umeg&#229;rd\svj\rekryt_2018\Diagramunderlag_1801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151275408155"/>
          <c:y val="8.2424539410855716E-2"/>
          <c:w val="0.85420756780402451"/>
          <c:h val="0.84422141332308032"/>
        </c:manualLayout>
      </c:layout>
      <c:barChart>
        <c:barDir val="bar"/>
        <c:grouping val="clustered"/>
        <c:varyColors val="0"/>
        <c:ser>
          <c:idx val="0"/>
          <c:order val="0"/>
          <c:tx>
            <c:strRef>
              <c:f>'D9län16-26'!$H$4</c:f>
              <c:strCache>
                <c:ptCount val="1"/>
                <c:pt idx="0">
                  <c:v>0-19 år</c:v>
                </c:pt>
              </c:strCache>
            </c:strRef>
          </c:tx>
          <c:spPr>
            <a:solidFill>
              <a:schemeClr val="accent1"/>
            </a:solidFill>
            <a:ln>
              <a:noFill/>
            </a:ln>
            <a:effectLst/>
          </c:spPr>
          <c:invertIfNegative val="0"/>
          <c:cat>
            <c:strRef>
              <c:f>'D9län16-26'!$A$6:$A$26</c:f>
              <c:strCache>
                <c:ptCount val="21"/>
                <c:pt idx="0">
                  <c:v>Blekinge</c:v>
                </c:pt>
                <c:pt idx="1">
                  <c:v>Dalarna</c:v>
                </c:pt>
                <c:pt idx="2">
                  <c:v>Gotland</c:v>
                </c:pt>
                <c:pt idx="3">
                  <c:v>Gävleborg</c:v>
                </c:pt>
                <c:pt idx="4">
                  <c:v>Halland</c:v>
                </c:pt>
                <c:pt idx="5">
                  <c:v>Jämtland</c:v>
                </c:pt>
                <c:pt idx="6">
                  <c:v>Jönköping</c:v>
                </c:pt>
                <c:pt idx="7">
                  <c:v>Kalmar</c:v>
                </c:pt>
                <c:pt idx="8">
                  <c:v>Kronoberg</c:v>
                </c:pt>
                <c:pt idx="9">
                  <c:v>Norrbotten</c:v>
                </c:pt>
                <c:pt idx="10">
                  <c:v>Skåne</c:v>
                </c:pt>
                <c:pt idx="11">
                  <c:v>Stockholm</c:v>
                </c:pt>
                <c:pt idx="12">
                  <c:v>Södermanland</c:v>
                </c:pt>
                <c:pt idx="13">
                  <c:v>Uppsala</c:v>
                </c:pt>
                <c:pt idx="14">
                  <c:v>Värmland</c:v>
                </c:pt>
                <c:pt idx="15">
                  <c:v>Västerbotten</c:v>
                </c:pt>
                <c:pt idx="16">
                  <c:v>Västernorrland</c:v>
                </c:pt>
                <c:pt idx="17">
                  <c:v>Västmanland</c:v>
                </c:pt>
                <c:pt idx="18">
                  <c:v>Västra Götaland</c:v>
                </c:pt>
                <c:pt idx="19">
                  <c:v>Örebro</c:v>
                </c:pt>
                <c:pt idx="20">
                  <c:v>Östergötland</c:v>
                </c:pt>
              </c:strCache>
            </c:strRef>
          </c:cat>
          <c:val>
            <c:numRef>
              <c:f>'D9län16-26'!$P$6:$P$26</c:f>
              <c:numCache>
                <c:formatCode>0%</c:formatCode>
                <c:ptCount val="21"/>
                <c:pt idx="0">
                  <c:v>0.10785459055869606</c:v>
                </c:pt>
                <c:pt idx="1">
                  <c:v>0.13766690742600085</c:v>
                </c:pt>
                <c:pt idx="2">
                  <c:v>9.3796983283021218E-2</c:v>
                </c:pt>
                <c:pt idx="3">
                  <c:v>0.13088534030726273</c:v>
                </c:pt>
                <c:pt idx="4">
                  <c:v>0.14367479284006701</c:v>
                </c:pt>
                <c:pt idx="5">
                  <c:v>9.6591033341915988E-2</c:v>
                </c:pt>
                <c:pt idx="6">
                  <c:v>0.14194482687570842</c:v>
                </c:pt>
                <c:pt idx="7">
                  <c:v>0.11886804823782282</c:v>
                </c:pt>
                <c:pt idx="8">
                  <c:v>0.1533355196966304</c:v>
                </c:pt>
                <c:pt idx="9">
                  <c:v>6.5030578813880746E-2</c:v>
                </c:pt>
                <c:pt idx="10">
                  <c:v>0.1482142477710604</c:v>
                </c:pt>
                <c:pt idx="11">
                  <c:v>0.15239535836633067</c:v>
                </c:pt>
                <c:pt idx="12">
                  <c:v>0.17356109852424129</c:v>
                </c:pt>
                <c:pt idx="13">
                  <c:v>0.16433748187191077</c:v>
                </c:pt>
                <c:pt idx="14">
                  <c:v>0.10764926034713662</c:v>
                </c:pt>
                <c:pt idx="15">
                  <c:v>0.10166355087938039</c:v>
                </c:pt>
                <c:pt idx="16">
                  <c:v>7.6066831676789182E-2</c:v>
                </c:pt>
                <c:pt idx="17">
                  <c:v>0.17224563794484404</c:v>
                </c:pt>
                <c:pt idx="18">
                  <c:v>0.14323536025061756</c:v>
                </c:pt>
                <c:pt idx="19">
                  <c:v>0.14353191790325481</c:v>
                </c:pt>
                <c:pt idx="20">
                  <c:v>0.15834948828361095</c:v>
                </c:pt>
              </c:numCache>
            </c:numRef>
          </c:val>
          <c:extLst>
            <c:ext xmlns:c16="http://schemas.microsoft.com/office/drawing/2014/chart" uri="{C3380CC4-5D6E-409C-BE32-E72D297353CC}">
              <c16:uniqueId val="{00000000-009E-45E3-9DA2-383F91D67FA4}"/>
            </c:ext>
          </c:extLst>
        </c:ser>
        <c:ser>
          <c:idx val="1"/>
          <c:order val="1"/>
          <c:tx>
            <c:strRef>
              <c:f>'D9län16-26'!$I$4</c:f>
              <c:strCache>
                <c:ptCount val="1"/>
                <c:pt idx="0">
                  <c:v>20-67 år</c:v>
                </c:pt>
              </c:strCache>
            </c:strRef>
          </c:tx>
          <c:spPr>
            <a:solidFill>
              <a:schemeClr val="accent2"/>
            </a:solidFill>
            <a:ln>
              <a:noFill/>
            </a:ln>
            <a:effectLst/>
          </c:spPr>
          <c:invertIfNegative val="0"/>
          <c:cat>
            <c:strRef>
              <c:f>'D9län16-26'!$A$6:$A$26</c:f>
              <c:strCache>
                <c:ptCount val="21"/>
                <c:pt idx="0">
                  <c:v>Blekinge</c:v>
                </c:pt>
                <c:pt idx="1">
                  <c:v>Dalarna</c:v>
                </c:pt>
                <c:pt idx="2">
                  <c:v>Gotland</c:v>
                </c:pt>
                <c:pt idx="3">
                  <c:v>Gävleborg</c:v>
                </c:pt>
                <c:pt idx="4">
                  <c:v>Halland</c:v>
                </c:pt>
                <c:pt idx="5">
                  <c:v>Jämtland</c:v>
                </c:pt>
                <c:pt idx="6">
                  <c:v>Jönköping</c:v>
                </c:pt>
                <c:pt idx="7">
                  <c:v>Kalmar</c:v>
                </c:pt>
                <c:pt idx="8">
                  <c:v>Kronoberg</c:v>
                </c:pt>
                <c:pt idx="9">
                  <c:v>Norrbotten</c:v>
                </c:pt>
                <c:pt idx="10">
                  <c:v>Skåne</c:v>
                </c:pt>
                <c:pt idx="11">
                  <c:v>Stockholm</c:v>
                </c:pt>
                <c:pt idx="12">
                  <c:v>Södermanland</c:v>
                </c:pt>
                <c:pt idx="13">
                  <c:v>Uppsala</c:v>
                </c:pt>
                <c:pt idx="14">
                  <c:v>Värmland</c:v>
                </c:pt>
                <c:pt idx="15">
                  <c:v>Västerbotten</c:v>
                </c:pt>
                <c:pt idx="16">
                  <c:v>Västernorrland</c:v>
                </c:pt>
                <c:pt idx="17">
                  <c:v>Västmanland</c:v>
                </c:pt>
                <c:pt idx="18">
                  <c:v>Västra Götaland</c:v>
                </c:pt>
                <c:pt idx="19">
                  <c:v>Örebro</c:v>
                </c:pt>
                <c:pt idx="20">
                  <c:v>Östergötland</c:v>
                </c:pt>
              </c:strCache>
            </c:strRef>
          </c:cat>
          <c:val>
            <c:numRef>
              <c:f>'D9län16-26'!$Q$6:$Q$26</c:f>
              <c:numCache>
                <c:formatCode>0%</c:formatCode>
                <c:ptCount val="21"/>
                <c:pt idx="0">
                  <c:v>7.6846913235570913E-3</c:v>
                </c:pt>
                <c:pt idx="1">
                  <c:v>-6.308155071965249E-3</c:v>
                </c:pt>
                <c:pt idx="2">
                  <c:v>-3.544031248265378E-2</c:v>
                </c:pt>
                <c:pt idx="3">
                  <c:v>4.2087617150690093E-3</c:v>
                </c:pt>
                <c:pt idx="4">
                  <c:v>5.7465138990499876E-2</c:v>
                </c:pt>
                <c:pt idx="5">
                  <c:v>-2.7652137684434974E-2</c:v>
                </c:pt>
                <c:pt idx="6">
                  <c:v>4.2818614424655621E-2</c:v>
                </c:pt>
                <c:pt idx="7">
                  <c:v>-1.0299904633530033E-2</c:v>
                </c:pt>
                <c:pt idx="8">
                  <c:v>3.1623308929438876E-2</c:v>
                </c:pt>
                <c:pt idx="9">
                  <c:v>-4.1001836048611406E-2</c:v>
                </c:pt>
                <c:pt idx="10">
                  <c:v>6.3312375824948752E-2</c:v>
                </c:pt>
                <c:pt idx="11">
                  <c:v>0.12043719907627626</c:v>
                </c:pt>
                <c:pt idx="12">
                  <c:v>6.0310475577839862E-2</c:v>
                </c:pt>
                <c:pt idx="13">
                  <c:v>6.3611348722926397E-2</c:v>
                </c:pt>
                <c:pt idx="14">
                  <c:v>-1.6821469244483134E-2</c:v>
                </c:pt>
                <c:pt idx="15">
                  <c:v>-1.4129062300336503E-2</c:v>
                </c:pt>
                <c:pt idx="16">
                  <c:v>-1.9828948662967694E-2</c:v>
                </c:pt>
                <c:pt idx="17">
                  <c:v>6.486033052288076E-2</c:v>
                </c:pt>
                <c:pt idx="18">
                  <c:v>5.1953886412971828E-2</c:v>
                </c:pt>
                <c:pt idx="19">
                  <c:v>3.4770615180705233E-2</c:v>
                </c:pt>
                <c:pt idx="20">
                  <c:v>4.238236273941598E-2</c:v>
                </c:pt>
              </c:numCache>
            </c:numRef>
          </c:val>
          <c:extLst>
            <c:ext xmlns:c16="http://schemas.microsoft.com/office/drawing/2014/chart" uri="{C3380CC4-5D6E-409C-BE32-E72D297353CC}">
              <c16:uniqueId val="{00000001-009E-45E3-9DA2-383F91D67FA4}"/>
            </c:ext>
          </c:extLst>
        </c:ser>
        <c:ser>
          <c:idx val="2"/>
          <c:order val="2"/>
          <c:tx>
            <c:strRef>
              <c:f>'D9län16-26'!$K$4</c:f>
              <c:strCache>
                <c:ptCount val="1"/>
                <c:pt idx="0">
                  <c:v>80+</c:v>
                </c:pt>
              </c:strCache>
            </c:strRef>
          </c:tx>
          <c:spPr>
            <a:solidFill>
              <a:schemeClr val="accent3"/>
            </a:solidFill>
            <a:ln>
              <a:noFill/>
            </a:ln>
            <a:effectLst/>
          </c:spPr>
          <c:invertIfNegative val="0"/>
          <c:cat>
            <c:strRef>
              <c:f>'D9län16-26'!$A$6:$A$26</c:f>
              <c:strCache>
                <c:ptCount val="21"/>
                <c:pt idx="0">
                  <c:v>Blekinge</c:v>
                </c:pt>
                <c:pt idx="1">
                  <c:v>Dalarna</c:v>
                </c:pt>
                <c:pt idx="2">
                  <c:v>Gotland</c:v>
                </c:pt>
                <c:pt idx="3">
                  <c:v>Gävleborg</c:v>
                </c:pt>
                <c:pt idx="4">
                  <c:v>Halland</c:v>
                </c:pt>
                <c:pt idx="5">
                  <c:v>Jämtland</c:v>
                </c:pt>
                <c:pt idx="6">
                  <c:v>Jönköping</c:v>
                </c:pt>
                <c:pt idx="7">
                  <c:v>Kalmar</c:v>
                </c:pt>
                <c:pt idx="8">
                  <c:v>Kronoberg</c:v>
                </c:pt>
                <c:pt idx="9">
                  <c:v>Norrbotten</c:v>
                </c:pt>
                <c:pt idx="10">
                  <c:v>Skåne</c:v>
                </c:pt>
                <c:pt idx="11">
                  <c:v>Stockholm</c:v>
                </c:pt>
                <c:pt idx="12">
                  <c:v>Södermanland</c:v>
                </c:pt>
                <c:pt idx="13">
                  <c:v>Uppsala</c:v>
                </c:pt>
                <c:pt idx="14">
                  <c:v>Värmland</c:v>
                </c:pt>
                <c:pt idx="15">
                  <c:v>Västerbotten</c:v>
                </c:pt>
                <c:pt idx="16">
                  <c:v>Västernorrland</c:v>
                </c:pt>
                <c:pt idx="17">
                  <c:v>Västmanland</c:v>
                </c:pt>
                <c:pt idx="18">
                  <c:v>Västra Götaland</c:v>
                </c:pt>
                <c:pt idx="19">
                  <c:v>Örebro</c:v>
                </c:pt>
                <c:pt idx="20">
                  <c:v>Östergötland</c:v>
                </c:pt>
              </c:strCache>
            </c:strRef>
          </c:cat>
          <c:val>
            <c:numRef>
              <c:f>'D9län16-26'!$R$6:$R$26</c:f>
              <c:numCache>
                <c:formatCode>0%</c:formatCode>
                <c:ptCount val="21"/>
                <c:pt idx="0">
                  <c:v>0.34803765651037133</c:v>
                </c:pt>
                <c:pt idx="1">
                  <c:v>0.3789550481553563</c:v>
                </c:pt>
                <c:pt idx="2">
                  <c:v>0.50941034467343194</c:v>
                </c:pt>
                <c:pt idx="3">
                  <c:v>0.37582699383043838</c:v>
                </c:pt>
                <c:pt idx="4">
                  <c:v>0.44501795626632101</c:v>
                </c:pt>
                <c:pt idx="5">
                  <c:v>0.33153586520659295</c:v>
                </c:pt>
                <c:pt idx="6">
                  <c:v>0.31456209618106912</c:v>
                </c:pt>
                <c:pt idx="7">
                  <c:v>0.37211838146020382</c:v>
                </c:pt>
                <c:pt idx="8">
                  <c:v>0.29881276048833949</c:v>
                </c:pt>
                <c:pt idx="9">
                  <c:v>0.30750360890791928</c:v>
                </c:pt>
                <c:pt idx="10">
                  <c:v>0.38861578620271997</c:v>
                </c:pt>
                <c:pt idx="11">
                  <c:v>0.51434135188796626</c:v>
                </c:pt>
                <c:pt idx="12">
                  <c:v>0.47843755754682293</c:v>
                </c:pt>
                <c:pt idx="13">
                  <c:v>0.53608214445652802</c:v>
                </c:pt>
                <c:pt idx="14">
                  <c:v>0.28010102519685298</c:v>
                </c:pt>
                <c:pt idx="15">
                  <c:v>0.31686936608836236</c:v>
                </c:pt>
                <c:pt idx="16">
                  <c:v>0.32057689439091552</c:v>
                </c:pt>
                <c:pt idx="17">
                  <c:v>0.40404091268777265</c:v>
                </c:pt>
                <c:pt idx="18">
                  <c:v>0.35350806129631485</c:v>
                </c:pt>
                <c:pt idx="19">
                  <c:v>0.43780134325346665</c:v>
                </c:pt>
                <c:pt idx="20">
                  <c:v>0.36386728259401235</c:v>
                </c:pt>
              </c:numCache>
            </c:numRef>
          </c:val>
          <c:extLst>
            <c:ext xmlns:c16="http://schemas.microsoft.com/office/drawing/2014/chart" uri="{C3380CC4-5D6E-409C-BE32-E72D297353CC}">
              <c16:uniqueId val="{00000002-009E-45E3-9DA2-383F91D67FA4}"/>
            </c:ext>
          </c:extLst>
        </c:ser>
        <c:dLbls>
          <c:showLegendKey val="0"/>
          <c:showVal val="0"/>
          <c:showCatName val="0"/>
          <c:showSerName val="0"/>
          <c:showPercent val="0"/>
          <c:showBubbleSize val="0"/>
        </c:dLbls>
        <c:gapWidth val="100"/>
        <c:overlap val="20"/>
        <c:axId val="434482200"/>
        <c:axId val="434485728"/>
      </c:barChart>
      <c:catAx>
        <c:axId val="434482200"/>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434485728"/>
        <c:crosses val="autoZero"/>
        <c:auto val="1"/>
        <c:lblAlgn val="ctr"/>
        <c:lblOffset val="100"/>
        <c:noMultiLvlLbl val="0"/>
      </c:catAx>
      <c:valAx>
        <c:axId val="4344857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34482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53C98875-32EC-47CE-8C9C-0EF7EA2F3587}" type="datetimeFigureOut">
              <a:rPr lang="sv-SE" smtClean="0"/>
              <a:t>2019-05-03</a:t>
            </a:fld>
            <a:endParaRPr lang="sv-SE"/>
          </a:p>
        </p:txBody>
      </p:sp>
      <p:sp>
        <p:nvSpPr>
          <p:cNvPr id="4" name="Platshållare för bildobjekt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3963ADE2-9A48-4224-AB40-B39B2ACB0F11}" type="slidenum">
              <a:rPr lang="sv-SE" smtClean="0"/>
              <a:t>‹#›</a:t>
            </a:fld>
            <a:endParaRPr lang="sv-SE"/>
          </a:p>
        </p:txBody>
      </p:sp>
    </p:spTree>
    <p:extLst>
      <p:ext uri="{BB962C8B-B14F-4D97-AF65-F5344CB8AC3E}">
        <p14:creationId xmlns:p14="http://schemas.microsoft.com/office/powerpoint/2010/main" val="397744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fld id="{3963ADE2-9A48-4224-AB40-B39B2ACB0F11}" type="slidenum">
              <a:rPr lang="sv-SE" smtClean="0"/>
              <a:t>1</a:t>
            </a:fld>
            <a:endParaRPr lang="sv-SE"/>
          </a:p>
        </p:txBody>
      </p:sp>
    </p:spTree>
    <p:extLst>
      <p:ext uri="{BB962C8B-B14F-4D97-AF65-F5344CB8AC3E}">
        <p14:creationId xmlns:p14="http://schemas.microsoft.com/office/powerpoint/2010/main" val="1992526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Befolkningssammansättningen</a:t>
            </a:r>
            <a:r>
              <a:rPr lang="sv-SE" baseline="0" dirty="0"/>
              <a:t> skiljer sig mellan olika delar av landet redan idag. Även utvecklingen framåt ser olika ut.</a:t>
            </a:r>
          </a:p>
          <a:p>
            <a:endParaRPr lang="sv-SE" baseline="0" dirty="0"/>
          </a:p>
          <a:p>
            <a:r>
              <a:rPr lang="sv-SE" baseline="0" dirty="0"/>
              <a:t>Den här bilden visar hur antalet unga (0-19 år), antalet i arbetsför ålder 20-67 år samt antalet över 80 åt förändras  per län fram till år 2026.</a:t>
            </a:r>
          </a:p>
          <a:p>
            <a:endParaRPr lang="sv-SE" baseline="0" dirty="0"/>
          </a:p>
          <a:p>
            <a:r>
              <a:rPr lang="sv-SE" baseline="0" dirty="0"/>
              <a:t>I Stockholm ökar antalet i arbetsför ålder med12-13 % medan antalet minskar i 8 län.</a:t>
            </a:r>
          </a:p>
          <a:p>
            <a:endParaRPr lang="sv-SE" baseline="0" dirty="0"/>
          </a:p>
          <a:p>
            <a:r>
              <a:rPr lang="sv-SE" baseline="0" dirty="0"/>
              <a:t>Ökningen av andelen över 80 år varierar mellan knappt 30 och drygt 50 % i olika län under perioden</a:t>
            </a:r>
          </a:p>
          <a:p>
            <a:endParaRPr lang="sv-SE" baseline="0" dirty="0"/>
          </a:p>
          <a:p>
            <a:r>
              <a:rPr lang="sv-SE" baseline="0" dirty="0"/>
              <a:t>Det innebär att rekryteringsutmaningen är olika stor i olika delar av landet.</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B43F02-6A0A-4F43-B0F4-D0F59FF78B6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591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hangingPunct="0"/>
            <a:r>
              <a:rPr lang="sv-SE" sz="1200" kern="1200" dirty="0">
                <a:solidFill>
                  <a:schemeClr val="tx1"/>
                </a:solidFill>
                <a:effectLst/>
                <a:latin typeface="+mn-lt"/>
                <a:ea typeface="+mn-ea"/>
                <a:cs typeface="+mn-cs"/>
              </a:rPr>
              <a:t>Både</a:t>
            </a:r>
            <a:r>
              <a:rPr lang="sv-SE" sz="1200" kern="1200" baseline="0" dirty="0">
                <a:solidFill>
                  <a:schemeClr val="tx1"/>
                </a:solidFill>
                <a:effectLst/>
                <a:latin typeface="+mn-lt"/>
                <a:ea typeface="+mn-ea"/>
                <a:cs typeface="+mn-cs"/>
              </a:rPr>
              <a:t> idag och framöver har man kunnat identifiera ett antal</a:t>
            </a:r>
            <a:r>
              <a:rPr lang="sv-SE" sz="1200" kern="1200" dirty="0">
                <a:solidFill>
                  <a:schemeClr val="tx1"/>
                </a:solidFill>
                <a:effectLst/>
                <a:latin typeface="+mn-lt"/>
                <a:ea typeface="+mn-ea"/>
                <a:cs typeface="+mn-cs"/>
              </a:rPr>
              <a:t> utmaningar till följd av samhällsutvecklingen.</a:t>
            </a:r>
          </a:p>
          <a:p>
            <a:pPr hangingPunct="0"/>
            <a:endParaRPr lang="sv-SE" b="1" dirty="0"/>
          </a:p>
          <a:p>
            <a:pPr marL="0" marR="0" lvl="0" indent="0" algn="l" defTabSz="914400" rtl="0" eaLnBrk="1" fontAlgn="auto" latinLnBrk="0" hangingPunct="0">
              <a:lnSpc>
                <a:spcPct val="100000"/>
              </a:lnSpc>
              <a:spcBef>
                <a:spcPts val="0"/>
              </a:spcBef>
              <a:spcAft>
                <a:spcPts val="0"/>
              </a:spcAft>
              <a:buClrTx/>
              <a:buSzTx/>
              <a:buFontTx/>
              <a:buNone/>
              <a:tabLst/>
              <a:defRPr/>
            </a:pPr>
            <a:r>
              <a:rPr lang="sv-SE" b="1" dirty="0"/>
              <a:t>Urbanisering</a:t>
            </a:r>
            <a:r>
              <a:rPr lang="sv-SE"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Inte minst urbaniseringstrenden.</a:t>
            </a:r>
            <a:r>
              <a:rPr lang="sv-SE" baseline="0" dirty="0"/>
              <a:t> Idag bor mer än hälften av Sveriges befolkning i de tre storstadslänen Skåne, Stockholm och Västra Götaland. </a:t>
            </a:r>
            <a:r>
              <a:rPr lang="sv-SE" sz="1200" kern="1200" dirty="0">
                <a:solidFill>
                  <a:schemeClr val="tx1"/>
                </a:solidFill>
                <a:effectLst/>
                <a:latin typeface="+mn-lt"/>
                <a:ea typeface="+mn-ea"/>
                <a:cs typeface="+mn-cs"/>
              </a:rPr>
              <a:t>Närmar</a:t>
            </a:r>
            <a:r>
              <a:rPr lang="sv-SE" sz="1200" kern="1200" baseline="0" dirty="0">
                <a:solidFill>
                  <a:schemeClr val="tx1"/>
                </a:solidFill>
                <a:effectLst/>
                <a:latin typeface="+mn-lt"/>
                <a:ea typeface="+mn-ea"/>
                <a:cs typeface="+mn-cs"/>
              </a:rPr>
              <a:t>e </a:t>
            </a:r>
            <a:r>
              <a:rPr lang="sv-SE" sz="1200" kern="1200" dirty="0">
                <a:solidFill>
                  <a:schemeClr val="tx1"/>
                </a:solidFill>
                <a:effectLst/>
                <a:latin typeface="+mn-lt"/>
                <a:ea typeface="+mn-ea"/>
                <a:cs typeface="+mn-cs"/>
              </a:rPr>
              <a:t>hälften av kommunerna har tappat i befolkning sedan kommunreformen på 70-talet. Urbaniseringstrenden är stark och sker inte bara till de största städerna i landet utan även till de största orterna inom länen – och centralisering</a:t>
            </a:r>
            <a:r>
              <a:rPr lang="sv-SE" sz="1200" kern="1200" baseline="0" dirty="0">
                <a:solidFill>
                  <a:schemeClr val="tx1"/>
                </a:solidFill>
                <a:effectLst/>
                <a:latin typeface="+mn-lt"/>
                <a:ea typeface="+mn-ea"/>
                <a:cs typeface="+mn-cs"/>
              </a:rPr>
              <a:t> inom kommunerna</a:t>
            </a:r>
            <a:r>
              <a:rPr lang="sv-SE"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FF0000"/>
              </a:solidFill>
            </a:endParaRPr>
          </a:p>
          <a:p>
            <a:pPr hangingPunct="0"/>
            <a:r>
              <a:rPr lang="sv-SE" b="1" dirty="0"/>
              <a:t>Demografi</a:t>
            </a:r>
            <a:endParaRPr lang="sv-SE" dirty="0"/>
          </a:p>
          <a:p>
            <a:pPr hangingPunct="0"/>
            <a:r>
              <a:rPr lang="sv-SE" dirty="0"/>
              <a:t>Demografin</a:t>
            </a:r>
            <a:r>
              <a:rPr lang="sv-SE" baseline="0" dirty="0"/>
              <a:t> förändras, delvis som res. av att m</a:t>
            </a:r>
            <a:r>
              <a:rPr lang="sv-SE" dirty="0"/>
              <a:t>edellivslängden fortsätter att stiga,</a:t>
            </a:r>
            <a:r>
              <a:rPr lang="sv-SE" baseline="0" dirty="0"/>
              <a:t> antalet äldre ökar, samtidigt som m</a:t>
            </a:r>
            <a:r>
              <a:rPr lang="sv-SE" dirty="0"/>
              <a:t>ånga i offentlig sektor går i pension</a:t>
            </a:r>
            <a:r>
              <a:rPr lang="sv-SE" baseline="0" dirty="0"/>
              <a:t> = </a:t>
            </a:r>
            <a:r>
              <a:rPr lang="sv-SE" dirty="0"/>
              <a:t>behoven i välfärden stiger. Dessutom</a:t>
            </a:r>
            <a:r>
              <a:rPr lang="sv-SE" baseline="0" dirty="0"/>
              <a:t> flyttar e</a:t>
            </a:r>
            <a:r>
              <a:rPr lang="sv-SE" dirty="0"/>
              <a:t>n högre andel</a:t>
            </a:r>
            <a:r>
              <a:rPr lang="sv-SE" baseline="0" dirty="0"/>
              <a:t> </a:t>
            </a:r>
            <a:r>
              <a:rPr lang="sv-SE" dirty="0"/>
              <a:t>av de yngre till större städer, vilket gör att de äldre blir kvar i de mindre kommunerna. </a:t>
            </a:r>
            <a:r>
              <a:rPr lang="sv-SE" sz="1200" dirty="0"/>
              <a:t>Den</a:t>
            </a:r>
            <a:r>
              <a:rPr lang="sv-SE" sz="1200" baseline="0" dirty="0"/>
              <a:t> demografiska utvecklingen leder till att allt färre behöver försörja allt fler.</a:t>
            </a:r>
            <a:r>
              <a:rPr lang="sv-SE" sz="1200" dirty="0"/>
              <a:t> </a:t>
            </a:r>
            <a:r>
              <a:rPr lang="sv-SE" sz="1200" baseline="0" dirty="0"/>
              <a:t>Försörjningskvoten stiger generellt sett i alla kommuner, men utvecklingen är särskilt dramatisk i de kommuner som också tappar i befolkning.</a:t>
            </a:r>
            <a:r>
              <a:rPr lang="sv-SE" sz="1200" dirty="0"/>
              <a:t> </a:t>
            </a:r>
          </a:p>
          <a:p>
            <a:pPr lvl="0" hangingPunct="0"/>
            <a:endParaRPr lang="sv-SE" sz="1200" i="0" kern="1200" baseline="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sv-SE" sz="1200" b="1" i="0" kern="1200" dirty="0">
                <a:solidFill>
                  <a:schemeClr val="tx1"/>
                </a:solidFill>
                <a:effectLst/>
                <a:latin typeface="+mn-lt"/>
                <a:ea typeface="+mn-ea"/>
                <a:cs typeface="+mn-cs"/>
              </a:rPr>
              <a:t>Personal-</a:t>
            </a:r>
            <a:r>
              <a:rPr lang="sv-SE" sz="1200" b="1" i="0" kern="1200" baseline="0" dirty="0">
                <a:solidFill>
                  <a:schemeClr val="tx1"/>
                </a:solidFill>
                <a:effectLst/>
                <a:latin typeface="+mn-lt"/>
                <a:ea typeface="+mn-ea"/>
                <a:cs typeface="+mn-cs"/>
              </a:rPr>
              <a:t> och kompetensförsörjning </a:t>
            </a:r>
          </a:p>
          <a:p>
            <a:pPr marL="0" marR="0" lvl="0" indent="0" algn="l" defTabSz="914400" rtl="0" eaLnBrk="1" fontAlgn="auto" latinLnBrk="0" hangingPunct="0">
              <a:lnSpc>
                <a:spcPct val="100000"/>
              </a:lnSpc>
              <a:spcBef>
                <a:spcPts val="0"/>
              </a:spcBef>
              <a:spcAft>
                <a:spcPts val="0"/>
              </a:spcAft>
              <a:buClrTx/>
              <a:buSzTx/>
              <a:buFontTx/>
              <a:buNone/>
              <a:tabLst/>
              <a:defRPr/>
            </a:pPr>
            <a:r>
              <a:rPr lang="sv-SE" sz="1200" i="0" kern="1200" baseline="0" dirty="0">
                <a:solidFill>
                  <a:schemeClr val="tx1"/>
                </a:solidFill>
                <a:effectLst/>
                <a:latin typeface="+mn-lt"/>
                <a:ea typeface="+mn-ea"/>
                <a:cs typeface="+mn-cs"/>
              </a:rPr>
              <a:t>Personal- och kompetensförsörjningen är en av de mest påtagliga utmaningarna för alla kommuner. A</a:t>
            </a:r>
            <a:r>
              <a:rPr lang="sv-SE" sz="1200" kern="1200" dirty="0">
                <a:solidFill>
                  <a:schemeClr val="tx1"/>
                </a:solidFill>
                <a:effectLst/>
                <a:latin typeface="+mn-lt"/>
                <a:ea typeface="+mn-ea"/>
                <a:cs typeface="+mn-cs"/>
              </a:rPr>
              <a:t>rbetskraftsbristen väntas öka inom såväl privat som offentlig sektor i en majoritet av landets kommuner.</a:t>
            </a:r>
            <a:r>
              <a:rPr lang="sv-SE" sz="1200" kern="1200" baseline="0" dirty="0">
                <a:solidFill>
                  <a:schemeClr val="tx1"/>
                </a:solidFill>
                <a:effectLst/>
                <a:latin typeface="+mn-lt"/>
                <a:ea typeface="+mn-ea"/>
                <a:cs typeface="+mn-cs"/>
              </a:rPr>
              <a:t> </a:t>
            </a:r>
          </a:p>
          <a:p>
            <a:pPr marL="0" marR="0" lvl="0" indent="0" algn="l" defTabSz="914400" rtl="0" eaLnBrk="1" fontAlgn="auto" latinLnBrk="0" hangingPunct="0">
              <a:lnSpc>
                <a:spcPct val="100000"/>
              </a:lnSpc>
              <a:spcBef>
                <a:spcPts val="0"/>
              </a:spcBef>
              <a:spcAft>
                <a:spcPts val="0"/>
              </a:spcAft>
              <a:buClrTx/>
              <a:buSzTx/>
              <a:buFontTx/>
              <a:buNone/>
              <a:tabLst/>
              <a:defRPr/>
            </a:pPr>
            <a:endParaRPr lang="sv-SE" sz="1200" dirty="0"/>
          </a:p>
          <a:p>
            <a:pPr hangingPunct="0"/>
            <a:r>
              <a:rPr lang="sv-SE" b="1" dirty="0"/>
              <a:t>Etablering och integration av nyanlända</a:t>
            </a:r>
            <a:endParaRPr lang="sv-SE" dirty="0"/>
          </a:p>
          <a:p>
            <a:pPr hangingPunct="0"/>
            <a:r>
              <a:rPr lang="sv-SE" baseline="0" dirty="0"/>
              <a:t>Integrationen av nyanlända ett omfattande och långsiktigt arbete. </a:t>
            </a:r>
          </a:p>
          <a:p>
            <a:pPr hangingPunct="0"/>
            <a:endParaRPr lang="sv-SE" sz="1200" b="1" baseline="0" dirty="0"/>
          </a:p>
          <a:p>
            <a:r>
              <a:rPr lang="sv-SE" b="1" dirty="0"/>
              <a:t>Växande anspråk på offentlig service</a:t>
            </a:r>
            <a:endParaRPr lang="sv-SE" dirty="0"/>
          </a:p>
          <a:p>
            <a:r>
              <a:rPr lang="sv-SE" sz="1200" baseline="0" dirty="0"/>
              <a:t>Generellt sett går det att se växande krav på den offentliga servicen. Det hänger ihop både med den teknologiska utvecklingen och att när vi generellt höjer vårt välstånd kommer också människors efterfrågan att öka – inte bara på privata tjänster, utan också på de offentliga. </a:t>
            </a:r>
            <a:endParaRPr lang="sv-SE" sz="1200" i="0" kern="1200" dirty="0">
              <a:solidFill>
                <a:schemeClr val="tx1"/>
              </a:solidFill>
              <a:effectLst/>
              <a:latin typeface="+mn-lt"/>
              <a:ea typeface="+mn-ea"/>
              <a:cs typeface="+mn-cs"/>
            </a:endParaRPr>
          </a:p>
          <a:p>
            <a:pPr hangingPunct="0"/>
            <a:endParaRPr lang="sv-SE" sz="1200" b="1" kern="1200" baseline="0" dirty="0">
              <a:solidFill>
                <a:schemeClr val="tx1"/>
              </a:solidFill>
              <a:effectLst/>
              <a:latin typeface="+mn-lt"/>
              <a:ea typeface="+mn-ea"/>
              <a:cs typeface="+mn-cs"/>
            </a:endParaRPr>
          </a:p>
          <a:p>
            <a:r>
              <a:rPr lang="sv-SE" b="1" dirty="0"/>
              <a:t>Växande</a:t>
            </a:r>
            <a:r>
              <a:rPr lang="sv-SE" b="1" baseline="0" dirty="0"/>
              <a:t> arbetsmarknadsregioner till följd av ökad rörlighet</a:t>
            </a:r>
            <a:endParaRPr lang="sv-SE" dirty="0"/>
          </a:p>
          <a:p>
            <a:r>
              <a:rPr lang="sv-SE" sz="1200" dirty="0"/>
              <a:t>Människor</a:t>
            </a:r>
            <a:r>
              <a:rPr lang="sv-SE" sz="1200" baseline="0" dirty="0"/>
              <a:t> rör sig över betydligt större ytor idag än tidigare. Arbetspendlingen över både kommun- och länsgränser är omfattande. Den ökande pendlingen medför nya utmaningar för planeringen av infrastruktur och kollektivtrafik över kommungränser och olika typer av samverkan. </a:t>
            </a:r>
          </a:p>
          <a:p>
            <a:pPr hangingPunct="0"/>
            <a:endParaRPr lang="sv-SE" sz="1200" b="1" kern="1200" baseline="0" dirty="0">
              <a:solidFill>
                <a:schemeClr val="tx1"/>
              </a:solidFill>
              <a:effectLst/>
              <a:latin typeface="+mn-lt"/>
              <a:ea typeface="+mn-ea"/>
              <a:cs typeface="+mn-cs"/>
            </a:endParaRPr>
          </a:p>
          <a:p>
            <a:pPr hangingPunct="0"/>
            <a:r>
              <a:rPr lang="sv-SE" sz="1200" b="1" kern="1200" baseline="0" dirty="0">
                <a:solidFill>
                  <a:schemeClr val="tx1"/>
                </a:solidFill>
                <a:effectLst/>
                <a:latin typeface="+mn-lt"/>
                <a:ea typeface="+mn-ea"/>
                <a:cs typeface="+mn-cs"/>
              </a:rPr>
              <a:t>Andra utmaningar</a:t>
            </a:r>
          </a:p>
          <a:p>
            <a:pPr marL="0" marR="0" indent="0" algn="l" defTabSz="914400" rtl="0" eaLnBrk="1" fontAlgn="auto" latinLnBrk="0" hangingPunct="0">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Därtill står</a:t>
            </a:r>
            <a:r>
              <a:rPr lang="sv-SE" sz="1200" kern="1200" baseline="0" dirty="0">
                <a:solidFill>
                  <a:schemeClr val="tx1"/>
                </a:solidFill>
                <a:effectLst/>
                <a:latin typeface="+mn-lt"/>
                <a:ea typeface="+mn-ea"/>
                <a:cs typeface="+mn-cs"/>
              </a:rPr>
              <a:t> kommunerna att hantera </a:t>
            </a:r>
            <a:r>
              <a:rPr lang="sv-SE" sz="1200" kern="1200" dirty="0">
                <a:solidFill>
                  <a:schemeClr val="tx1"/>
                </a:solidFill>
                <a:effectLst/>
                <a:latin typeface="+mn-lt"/>
                <a:ea typeface="+mn-ea"/>
                <a:cs typeface="+mn-cs"/>
              </a:rPr>
              <a:t>en förändrad näringslivsstruktur, klimatförändringar</a:t>
            </a:r>
            <a:r>
              <a:rPr lang="sv-SE" sz="1200" kern="1200" baseline="0" dirty="0">
                <a:solidFill>
                  <a:schemeClr val="tx1"/>
                </a:solidFill>
                <a:effectLst/>
                <a:latin typeface="+mn-lt"/>
                <a:ea typeface="+mn-ea"/>
                <a:cs typeface="+mn-cs"/>
              </a:rPr>
              <a:t> samt krav på </a:t>
            </a:r>
            <a:r>
              <a:rPr lang="sv-SE" sz="1200" kern="1200" dirty="0">
                <a:solidFill>
                  <a:schemeClr val="tx1"/>
                </a:solidFill>
                <a:effectLst/>
                <a:latin typeface="+mn-lt"/>
                <a:ea typeface="+mn-ea"/>
                <a:cs typeface="+mn-cs"/>
              </a:rPr>
              <a:t>digitalisering,</a:t>
            </a:r>
            <a:r>
              <a:rPr lang="sv-SE" sz="1200" kern="1200" baseline="0" dirty="0">
                <a:solidFill>
                  <a:schemeClr val="tx1"/>
                </a:solidFill>
                <a:effectLst/>
                <a:latin typeface="+mn-lt"/>
                <a:ea typeface="+mn-ea"/>
                <a:cs typeface="+mn-cs"/>
              </a:rPr>
              <a:t> våldsbejakande extremism</a:t>
            </a:r>
            <a:r>
              <a:rPr lang="sv-SE" sz="1200" kern="1200" dirty="0">
                <a:solidFill>
                  <a:schemeClr val="tx1"/>
                </a:solidFill>
                <a:effectLst/>
                <a:latin typeface="+mn-lt"/>
                <a:ea typeface="+mn-ea"/>
                <a:cs typeface="+mn-cs"/>
              </a:rPr>
              <a:t>.</a:t>
            </a:r>
            <a:r>
              <a:rPr lang="sv-SE" sz="1200" kern="1200" baseline="0" dirty="0">
                <a:solidFill>
                  <a:schemeClr val="tx1"/>
                </a:solidFill>
                <a:effectLst/>
                <a:latin typeface="+mn-lt"/>
                <a:ea typeface="+mn-ea"/>
                <a:cs typeface="+mn-cs"/>
              </a:rPr>
              <a:t> </a:t>
            </a:r>
          </a:p>
          <a:p>
            <a:pPr marL="0" marR="0" indent="0" algn="l" defTabSz="914400" rtl="0" eaLnBrk="1" fontAlgn="auto" latinLnBrk="0" hangingPunct="0">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3963ADE2-9A48-4224-AB40-B39B2ACB0F11}" type="slidenum">
              <a:rPr lang="sv-SE" smtClean="0"/>
              <a:t>12</a:t>
            </a:fld>
            <a:endParaRPr lang="sv-SE"/>
          </a:p>
        </p:txBody>
      </p:sp>
    </p:spTree>
    <p:extLst>
      <p:ext uri="{BB962C8B-B14F-4D97-AF65-F5344CB8AC3E}">
        <p14:creationId xmlns:p14="http://schemas.microsoft.com/office/powerpoint/2010/main" val="4115445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baseline="0" dirty="0" err="1"/>
              <a:t>Många</a:t>
            </a:r>
            <a:r>
              <a:rPr lang="en-GB" baseline="0" dirty="0"/>
              <a:t> </a:t>
            </a:r>
            <a:r>
              <a:rPr lang="en-GB" baseline="0" dirty="0" err="1"/>
              <a:t>olika</a:t>
            </a:r>
            <a:r>
              <a:rPr lang="en-GB" baseline="0" dirty="0"/>
              <a:t> </a:t>
            </a:r>
            <a:r>
              <a:rPr lang="en-GB" baseline="0" dirty="0" err="1"/>
              <a:t>typer</a:t>
            </a:r>
            <a:r>
              <a:rPr lang="en-GB" baseline="0" dirty="0"/>
              <a:t> </a:t>
            </a:r>
            <a:r>
              <a:rPr lang="en-GB" baseline="0" dirty="0" err="1"/>
              <a:t>av</a:t>
            </a:r>
            <a:r>
              <a:rPr lang="en-GB" baseline="0" dirty="0"/>
              <a:t> </a:t>
            </a:r>
            <a:r>
              <a:rPr lang="en-GB" baseline="0" dirty="0" err="1"/>
              <a:t>åtgärder</a:t>
            </a:r>
            <a:r>
              <a:rPr lang="en-GB" baseline="0" dirty="0"/>
              <a:t> </a:t>
            </a:r>
            <a:r>
              <a:rPr lang="en-GB" baseline="0" dirty="0" err="1"/>
              <a:t>på</a:t>
            </a:r>
            <a:r>
              <a:rPr lang="en-GB" baseline="0" dirty="0"/>
              <a:t> </a:t>
            </a:r>
            <a:r>
              <a:rPr lang="en-GB" baseline="0" dirty="0" err="1"/>
              <a:t>bordet</a:t>
            </a:r>
            <a:r>
              <a:rPr lang="en-GB" baseline="0" dirty="0"/>
              <a:t> </a:t>
            </a:r>
            <a:r>
              <a:rPr lang="en-GB" baseline="0" dirty="0" err="1"/>
              <a:t>vars</a:t>
            </a:r>
            <a:r>
              <a:rPr lang="en-GB" baseline="0" dirty="0"/>
              <a:t> </a:t>
            </a:r>
            <a:r>
              <a:rPr lang="en-GB" baseline="0" dirty="0" err="1"/>
              <a:t>konsekvenser</a:t>
            </a:r>
            <a:r>
              <a:rPr lang="en-GB" baseline="0" dirty="0"/>
              <a:t> </a:t>
            </a:r>
            <a:r>
              <a:rPr lang="en-GB" baseline="0" dirty="0" err="1"/>
              <a:t>måste</a:t>
            </a:r>
            <a:r>
              <a:rPr lang="en-GB" baseline="0" dirty="0"/>
              <a:t> </a:t>
            </a:r>
            <a:r>
              <a:rPr lang="en-GB" baseline="0" dirty="0" err="1"/>
              <a:t>vägas</a:t>
            </a:r>
            <a:r>
              <a:rPr lang="en-GB" baseline="0" dirty="0"/>
              <a:t> mot </a:t>
            </a:r>
            <a:r>
              <a:rPr lang="en-GB" baseline="0" dirty="0" err="1"/>
              <a:t>varandra</a:t>
            </a:r>
            <a:r>
              <a:rPr lang="en-GB" baseline="0" dirty="0"/>
              <a:t>. </a:t>
            </a:r>
            <a:r>
              <a:rPr lang="en-GB" baseline="0" dirty="0" err="1"/>
              <a:t>Alla</a:t>
            </a:r>
            <a:r>
              <a:rPr lang="en-GB" baseline="0" dirty="0"/>
              <a:t> </a:t>
            </a:r>
            <a:r>
              <a:rPr lang="en-GB" baseline="0" dirty="0" err="1"/>
              <a:t>lösningar</a:t>
            </a:r>
            <a:r>
              <a:rPr lang="en-GB" baseline="0" dirty="0"/>
              <a:t> </a:t>
            </a:r>
            <a:r>
              <a:rPr lang="en-GB" baseline="0" dirty="0" err="1"/>
              <a:t>har</a:t>
            </a:r>
            <a:r>
              <a:rPr lang="en-GB" baseline="0" dirty="0"/>
              <a:t> </a:t>
            </a:r>
            <a:r>
              <a:rPr lang="en-GB" baseline="0" dirty="0" err="1"/>
              <a:t>sina</a:t>
            </a:r>
            <a:r>
              <a:rPr lang="en-GB" baseline="0" dirty="0"/>
              <a:t> </a:t>
            </a:r>
            <a:r>
              <a:rPr lang="en-GB" baseline="0" dirty="0" err="1"/>
              <a:t>för</a:t>
            </a:r>
            <a:r>
              <a:rPr lang="en-GB" baseline="0" dirty="0"/>
              <a:t>- </a:t>
            </a:r>
            <a:r>
              <a:rPr lang="en-GB" baseline="0" dirty="0" err="1"/>
              <a:t>och</a:t>
            </a:r>
            <a:r>
              <a:rPr lang="en-GB" baseline="0" dirty="0"/>
              <a:t> </a:t>
            </a:r>
            <a:r>
              <a:rPr lang="en-GB" baseline="0" dirty="0" err="1"/>
              <a:t>nackdelar</a:t>
            </a:r>
            <a:r>
              <a:rPr lang="en-GB" baseline="0" dirty="0"/>
              <a:t>. </a:t>
            </a:r>
            <a:endParaRPr lang="en-GB" dirty="0"/>
          </a:p>
          <a:p>
            <a:pPr marL="0" indent="0" hangingPunct="0">
              <a:buFont typeface="Arial" panose="020B0604020202020204" pitchFamily="34" charset="0"/>
              <a:buNone/>
            </a:pPr>
            <a:endParaRPr lang="sv-SE" baseline="0" dirty="0"/>
          </a:p>
          <a:p>
            <a:pPr marL="0" marR="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sv-SE" sz="1200" dirty="0"/>
              <a:t>Utökade möjligheter till avtalssamverkan (delbetänkande)</a:t>
            </a:r>
            <a:r>
              <a:rPr lang="sv-SE" sz="1200" baseline="0" dirty="0"/>
              <a:t> ligger vid sidan av uppdraget som avser strukturella åtgärder. </a:t>
            </a:r>
            <a:endParaRPr lang="en-GB" sz="1200" dirty="0"/>
          </a:p>
          <a:p>
            <a:pPr marL="171450" indent="-171450" hangingPunct="0">
              <a:buFont typeface="Arial" panose="020B0604020202020204" pitchFamily="34" charset="0"/>
              <a:buChar char="•"/>
            </a:pPr>
            <a:endParaRPr lang="sv-SE" baseline="0" dirty="0"/>
          </a:p>
          <a:p>
            <a:pPr hangingPunct="0"/>
            <a:r>
              <a:rPr lang="sv-SE" baseline="0" dirty="0"/>
              <a:t>Kommittén ska även väga åtgärdernas verkningsgrad mot kommunernas olika strukturella förutsättningar. </a:t>
            </a:r>
          </a:p>
          <a:p>
            <a:pPr hangingPunct="0"/>
            <a:endParaRPr lang="sv-SE" baseline="0" dirty="0"/>
          </a:p>
          <a:p>
            <a:pPr hangingPunct="0"/>
            <a:r>
              <a:rPr lang="sv-SE" baseline="0" dirty="0"/>
              <a:t>Sammantaget kan en kombination av åtgärder vara en framkomlig väg. </a:t>
            </a:r>
          </a:p>
        </p:txBody>
      </p:sp>
      <p:sp>
        <p:nvSpPr>
          <p:cNvPr id="4" name="Platshållare för bildnummer 3"/>
          <p:cNvSpPr>
            <a:spLocks noGrp="1"/>
          </p:cNvSpPr>
          <p:nvPr>
            <p:ph type="sldNum" sz="quarter" idx="10"/>
          </p:nvPr>
        </p:nvSpPr>
        <p:spPr/>
        <p:txBody>
          <a:bodyPr/>
          <a:lstStyle/>
          <a:p>
            <a:fld id="{3963ADE2-9A48-4224-AB40-B39B2ACB0F11}" type="slidenum">
              <a:rPr lang="sv-SE" smtClean="0"/>
              <a:t>13</a:t>
            </a:fld>
            <a:endParaRPr lang="sv-SE"/>
          </a:p>
        </p:txBody>
      </p:sp>
    </p:spTree>
    <p:extLst>
      <p:ext uri="{BB962C8B-B14F-4D97-AF65-F5344CB8AC3E}">
        <p14:creationId xmlns:p14="http://schemas.microsoft.com/office/powerpoint/2010/main" val="656099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63ADE2-9A48-4224-AB40-B39B2ACB0F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19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3963ADE2-9A48-4224-AB40-B39B2ACB0F11}" type="slidenum">
              <a:rPr lang="sv-SE" smtClean="0"/>
              <a:t>16</a:t>
            </a:fld>
            <a:endParaRPr lang="sv-SE"/>
          </a:p>
        </p:txBody>
      </p:sp>
    </p:spTree>
    <p:extLst>
      <p:ext uri="{BB962C8B-B14F-4D97-AF65-F5344CB8AC3E}">
        <p14:creationId xmlns:p14="http://schemas.microsoft.com/office/powerpoint/2010/main" val="1050325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baseline="0" dirty="0" err="1"/>
              <a:t>Många</a:t>
            </a:r>
            <a:r>
              <a:rPr lang="en-GB" baseline="0" dirty="0"/>
              <a:t> </a:t>
            </a:r>
            <a:r>
              <a:rPr lang="en-GB" baseline="0" dirty="0" err="1"/>
              <a:t>olika</a:t>
            </a:r>
            <a:r>
              <a:rPr lang="en-GB" baseline="0" dirty="0"/>
              <a:t> </a:t>
            </a:r>
            <a:r>
              <a:rPr lang="en-GB" baseline="0" dirty="0" err="1"/>
              <a:t>typer</a:t>
            </a:r>
            <a:r>
              <a:rPr lang="en-GB" baseline="0" dirty="0"/>
              <a:t> </a:t>
            </a:r>
            <a:r>
              <a:rPr lang="en-GB" baseline="0" dirty="0" err="1"/>
              <a:t>av</a:t>
            </a:r>
            <a:r>
              <a:rPr lang="en-GB" baseline="0" dirty="0"/>
              <a:t> </a:t>
            </a:r>
            <a:r>
              <a:rPr lang="en-GB" baseline="0" dirty="0" err="1"/>
              <a:t>åtgärder</a:t>
            </a:r>
            <a:r>
              <a:rPr lang="en-GB" baseline="0" dirty="0"/>
              <a:t> </a:t>
            </a:r>
            <a:r>
              <a:rPr lang="en-GB" baseline="0" dirty="0" err="1"/>
              <a:t>på</a:t>
            </a:r>
            <a:r>
              <a:rPr lang="en-GB" baseline="0" dirty="0"/>
              <a:t> </a:t>
            </a:r>
            <a:r>
              <a:rPr lang="en-GB" baseline="0" dirty="0" err="1"/>
              <a:t>bordet</a:t>
            </a:r>
            <a:r>
              <a:rPr lang="en-GB" baseline="0" dirty="0"/>
              <a:t> </a:t>
            </a:r>
            <a:r>
              <a:rPr lang="en-GB" baseline="0" dirty="0" err="1"/>
              <a:t>vars</a:t>
            </a:r>
            <a:r>
              <a:rPr lang="en-GB" baseline="0" dirty="0"/>
              <a:t> </a:t>
            </a:r>
            <a:r>
              <a:rPr lang="en-GB" baseline="0" dirty="0" err="1"/>
              <a:t>konsekvenser</a:t>
            </a:r>
            <a:r>
              <a:rPr lang="en-GB" baseline="0" dirty="0"/>
              <a:t> </a:t>
            </a:r>
            <a:r>
              <a:rPr lang="en-GB" baseline="0" dirty="0" err="1"/>
              <a:t>måste</a:t>
            </a:r>
            <a:r>
              <a:rPr lang="en-GB" baseline="0" dirty="0"/>
              <a:t> </a:t>
            </a:r>
            <a:r>
              <a:rPr lang="en-GB" baseline="0" dirty="0" err="1"/>
              <a:t>vägas</a:t>
            </a:r>
            <a:r>
              <a:rPr lang="en-GB" baseline="0" dirty="0"/>
              <a:t> mot </a:t>
            </a:r>
            <a:r>
              <a:rPr lang="en-GB" baseline="0" dirty="0" err="1"/>
              <a:t>varandra</a:t>
            </a:r>
            <a:r>
              <a:rPr lang="en-GB" baseline="0" dirty="0"/>
              <a:t>. </a:t>
            </a:r>
            <a:r>
              <a:rPr lang="en-GB" baseline="0" dirty="0" err="1"/>
              <a:t>Alla</a:t>
            </a:r>
            <a:r>
              <a:rPr lang="en-GB" baseline="0" dirty="0"/>
              <a:t> </a:t>
            </a:r>
            <a:r>
              <a:rPr lang="en-GB" baseline="0" dirty="0" err="1"/>
              <a:t>lösningar</a:t>
            </a:r>
            <a:r>
              <a:rPr lang="en-GB" baseline="0" dirty="0"/>
              <a:t> </a:t>
            </a:r>
            <a:r>
              <a:rPr lang="en-GB" baseline="0" dirty="0" err="1"/>
              <a:t>har</a:t>
            </a:r>
            <a:r>
              <a:rPr lang="en-GB" baseline="0" dirty="0"/>
              <a:t> </a:t>
            </a:r>
            <a:r>
              <a:rPr lang="en-GB" baseline="0" dirty="0" err="1"/>
              <a:t>sina</a:t>
            </a:r>
            <a:r>
              <a:rPr lang="en-GB" baseline="0" dirty="0"/>
              <a:t> </a:t>
            </a:r>
            <a:r>
              <a:rPr lang="en-GB" baseline="0" dirty="0" err="1"/>
              <a:t>för</a:t>
            </a:r>
            <a:r>
              <a:rPr lang="en-GB" baseline="0" dirty="0"/>
              <a:t>- </a:t>
            </a:r>
            <a:r>
              <a:rPr lang="en-GB" baseline="0" dirty="0" err="1"/>
              <a:t>och</a:t>
            </a:r>
            <a:r>
              <a:rPr lang="en-GB" baseline="0" dirty="0"/>
              <a:t> </a:t>
            </a:r>
            <a:r>
              <a:rPr lang="en-GB" baseline="0" dirty="0" err="1"/>
              <a:t>nackdelar</a:t>
            </a:r>
            <a:r>
              <a:rPr lang="en-GB" baseline="0" dirty="0"/>
              <a:t>. </a:t>
            </a:r>
            <a:endParaRPr lang="en-GB" dirty="0"/>
          </a:p>
          <a:p>
            <a:pPr marL="0" indent="0" hangingPunct="0">
              <a:buFont typeface="Arial" panose="020B0604020202020204" pitchFamily="34" charset="0"/>
              <a:buNone/>
            </a:pPr>
            <a:endParaRPr lang="sv-SE" baseline="0" dirty="0"/>
          </a:p>
          <a:p>
            <a:pPr marL="0" marR="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sv-SE" sz="1200" dirty="0"/>
              <a:t>Utökade möjligheter till avtalssamverkan (delbetänkande)</a:t>
            </a:r>
            <a:r>
              <a:rPr lang="sv-SE" sz="1200" baseline="0" dirty="0"/>
              <a:t> ligger vid sidan av uppdraget som avser strukturella åtgärder. </a:t>
            </a:r>
            <a:endParaRPr lang="en-GB" sz="1200" dirty="0"/>
          </a:p>
          <a:p>
            <a:pPr marL="171450" indent="-171450" hangingPunct="0">
              <a:buFont typeface="Arial" panose="020B0604020202020204" pitchFamily="34" charset="0"/>
              <a:buChar char="•"/>
            </a:pPr>
            <a:endParaRPr lang="sv-SE" baseline="0" dirty="0"/>
          </a:p>
          <a:p>
            <a:pPr hangingPunct="0"/>
            <a:r>
              <a:rPr lang="sv-SE" baseline="0" dirty="0"/>
              <a:t>Kommittén ska även väga åtgärdernas verkningsgrad mot kommunernas olika strukturella förutsättningar. </a:t>
            </a:r>
          </a:p>
          <a:p>
            <a:pPr hangingPunct="0"/>
            <a:endParaRPr lang="sv-SE" baseline="0" dirty="0"/>
          </a:p>
          <a:p>
            <a:pPr hangingPunct="0"/>
            <a:r>
              <a:rPr lang="sv-SE" baseline="0" dirty="0"/>
              <a:t>Sammantaget kan en kombination av åtgärder vara en framkomlig väg.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63ADE2-9A48-4224-AB40-B39B2ACB0F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267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63ADE2-9A48-4224-AB40-B39B2ACB0F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906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baseline="0" dirty="0" err="1"/>
              <a:t>Många</a:t>
            </a:r>
            <a:r>
              <a:rPr lang="en-GB" baseline="0" dirty="0"/>
              <a:t> </a:t>
            </a:r>
            <a:r>
              <a:rPr lang="en-GB" baseline="0" dirty="0" err="1"/>
              <a:t>olika</a:t>
            </a:r>
            <a:r>
              <a:rPr lang="en-GB" baseline="0" dirty="0"/>
              <a:t> </a:t>
            </a:r>
            <a:r>
              <a:rPr lang="en-GB" baseline="0" dirty="0" err="1"/>
              <a:t>typer</a:t>
            </a:r>
            <a:r>
              <a:rPr lang="en-GB" baseline="0" dirty="0"/>
              <a:t> </a:t>
            </a:r>
            <a:r>
              <a:rPr lang="en-GB" baseline="0" dirty="0" err="1"/>
              <a:t>av</a:t>
            </a:r>
            <a:r>
              <a:rPr lang="en-GB" baseline="0" dirty="0"/>
              <a:t> </a:t>
            </a:r>
            <a:r>
              <a:rPr lang="en-GB" baseline="0" dirty="0" err="1"/>
              <a:t>åtgärder</a:t>
            </a:r>
            <a:r>
              <a:rPr lang="en-GB" baseline="0" dirty="0"/>
              <a:t> </a:t>
            </a:r>
            <a:r>
              <a:rPr lang="en-GB" baseline="0" dirty="0" err="1"/>
              <a:t>på</a:t>
            </a:r>
            <a:r>
              <a:rPr lang="en-GB" baseline="0" dirty="0"/>
              <a:t> </a:t>
            </a:r>
            <a:r>
              <a:rPr lang="en-GB" baseline="0" dirty="0" err="1"/>
              <a:t>bordet</a:t>
            </a:r>
            <a:r>
              <a:rPr lang="en-GB" baseline="0" dirty="0"/>
              <a:t> </a:t>
            </a:r>
            <a:r>
              <a:rPr lang="en-GB" baseline="0" dirty="0" err="1"/>
              <a:t>vars</a:t>
            </a:r>
            <a:r>
              <a:rPr lang="en-GB" baseline="0" dirty="0"/>
              <a:t> </a:t>
            </a:r>
            <a:r>
              <a:rPr lang="en-GB" baseline="0" dirty="0" err="1"/>
              <a:t>konsekvenser</a:t>
            </a:r>
            <a:r>
              <a:rPr lang="en-GB" baseline="0" dirty="0"/>
              <a:t> </a:t>
            </a:r>
            <a:r>
              <a:rPr lang="en-GB" baseline="0" dirty="0" err="1"/>
              <a:t>måste</a:t>
            </a:r>
            <a:r>
              <a:rPr lang="en-GB" baseline="0" dirty="0"/>
              <a:t> </a:t>
            </a:r>
            <a:r>
              <a:rPr lang="en-GB" baseline="0" dirty="0" err="1"/>
              <a:t>vägas</a:t>
            </a:r>
            <a:r>
              <a:rPr lang="en-GB" baseline="0" dirty="0"/>
              <a:t> mot </a:t>
            </a:r>
            <a:r>
              <a:rPr lang="en-GB" baseline="0" dirty="0" err="1"/>
              <a:t>varandra</a:t>
            </a:r>
            <a:r>
              <a:rPr lang="en-GB" baseline="0" dirty="0"/>
              <a:t>. </a:t>
            </a:r>
            <a:r>
              <a:rPr lang="en-GB" baseline="0" dirty="0" err="1"/>
              <a:t>Alla</a:t>
            </a:r>
            <a:r>
              <a:rPr lang="en-GB" baseline="0" dirty="0"/>
              <a:t> </a:t>
            </a:r>
            <a:r>
              <a:rPr lang="en-GB" baseline="0" dirty="0" err="1"/>
              <a:t>lösningar</a:t>
            </a:r>
            <a:r>
              <a:rPr lang="en-GB" baseline="0" dirty="0"/>
              <a:t> </a:t>
            </a:r>
            <a:r>
              <a:rPr lang="en-GB" baseline="0" dirty="0" err="1"/>
              <a:t>har</a:t>
            </a:r>
            <a:r>
              <a:rPr lang="en-GB" baseline="0" dirty="0"/>
              <a:t> </a:t>
            </a:r>
            <a:r>
              <a:rPr lang="en-GB" baseline="0" dirty="0" err="1"/>
              <a:t>sina</a:t>
            </a:r>
            <a:r>
              <a:rPr lang="en-GB" baseline="0" dirty="0"/>
              <a:t> </a:t>
            </a:r>
            <a:r>
              <a:rPr lang="en-GB" baseline="0" dirty="0" err="1"/>
              <a:t>för</a:t>
            </a:r>
            <a:r>
              <a:rPr lang="en-GB" baseline="0" dirty="0"/>
              <a:t>- </a:t>
            </a:r>
            <a:r>
              <a:rPr lang="en-GB" baseline="0" dirty="0" err="1"/>
              <a:t>och</a:t>
            </a:r>
            <a:r>
              <a:rPr lang="en-GB" baseline="0" dirty="0"/>
              <a:t> </a:t>
            </a:r>
            <a:r>
              <a:rPr lang="en-GB" baseline="0" dirty="0" err="1"/>
              <a:t>nackdelar</a:t>
            </a:r>
            <a:r>
              <a:rPr lang="en-GB" baseline="0" dirty="0"/>
              <a:t>. </a:t>
            </a:r>
            <a:endParaRPr lang="en-GB" dirty="0"/>
          </a:p>
          <a:p>
            <a:pPr marL="0" indent="0" hangingPunct="0">
              <a:buFont typeface="Arial" panose="020B0604020202020204" pitchFamily="34" charset="0"/>
              <a:buNone/>
            </a:pPr>
            <a:endParaRPr lang="sv-SE" baseline="0" dirty="0"/>
          </a:p>
          <a:p>
            <a:pPr marL="0" marR="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sv-SE" sz="1200" dirty="0"/>
              <a:t>Utökade möjligheter till avtalssamverkan (delbetänkande)</a:t>
            </a:r>
            <a:r>
              <a:rPr lang="sv-SE" sz="1200" baseline="0" dirty="0"/>
              <a:t> ligger vid sidan av uppdraget som avser strukturella åtgärder. </a:t>
            </a:r>
            <a:endParaRPr lang="en-GB" sz="1200" dirty="0"/>
          </a:p>
          <a:p>
            <a:pPr marL="171450" indent="-171450" hangingPunct="0">
              <a:buFont typeface="Arial" panose="020B0604020202020204" pitchFamily="34" charset="0"/>
              <a:buChar char="•"/>
            </a:pPr>
            <a:endParaRPr lang="sv-SE" baseline="0" dirty="0"/>
          </a:p>
          <a:p>
            <a:pPr hangingPunct="0"/>
            <a:r>
              <a:rPr lang="sv-SE" baseline="0" dirty="0"/>
              <a:t>Kommittén ska även väga åtgärdernas verkningsgrad mot kommunernas olika strukturella förutsättningar. </a:t>
            </a:r>
          </a:p>
          <a:p>
            <a:pPr hangingPunct="0"/>
            <a:endParaRPr lang="sv-SE" baseline="0" dirty="0"/>
          </a:p>
          <a:p>
            <a:pPr hangingPunct="0"/>
            <a:r>
              <a:rPr lang="sv-SE" baseline="0" dirty="0"/>
              <a:t>Sammantaget kan en kombination av åtgärder vara en framkomlig väg.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63ADE2-9A48-4224-AB40-B39B2ACB0F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554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63ADE2-9A48-4224-AB40-B39B2ACB0F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246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baseline="0" dirty="0" err="1"/>
              <a:t>Många</a:t>
            </a:r>
            <a:r>
              <a:rPr lang="en-GB" baseline="0" dirty="0"/>
              <a:t> </a:t>
            </a:r>
            <a:r>
              <a:rPr lang="en-GB" baseline="0" dirty="0" err="1"/>
              <a:t>olika</a:t>
            </a:r>
            <a:r>
              <a:rPr lang="en-GB" baseline="0" dirty="0"/>
              <a:t> </a:t>
            </a:r>
            <a:r>
              <a:rPr lang="en-GB" baseline="0" dirty="0" err="1"/>
              <a:t>typer</a:t>
            </a:r>
            <a:r>
              <a:rPr lang="en-GB" baseline="0" dirty="0"/>
              <a:t> </a:t>
            </a:r>
            <a:r>
              <a:rPr lang="en-GB" baseline="0" dirty="0" err="1"/>
              <a:t>av</a:t>
            </a:r>
            <a:r>
              <a:rPr lang="en-GB" baseline="0" dirty="0"/>
              <a:t> </a:t>
            </a:r>
            <a:r>
              <a:rPr lang="en-GB" baseline="0" dirty="0" err="1"/>
              <a:t>åtgärder</a:t>
            </a:r>
            <a:r>
              <a:rPr lang="en-GB" baseline="0" dirty="0"/>
              <a:t> </a:t>
            </a:r>
            <a:r>
              <a:rPr lang="en-GB" baseline="0" dirty="0" err="1"/>
              <a:t>på</a:t>
            </a:r>
            <a:r>
              <a:rPr lang="en-GB" baseline="0" dirty="0"/>
              <a:t> </a:t>
            </a:r>
            <a:r>
              <a:rPr lang="en-GB" baseline="0" dirty="0" err="1"/>
              <a:t>bordet</a:t>
            </a:r>
            <a:r>
              <a:rPr lang="en-GB" baseline="0" dirty="0"/>
              <a:t> </a:t>
            </a:r>
            <a:r>
              <a:rPr lang="en-GB" baseline="0" dirty="0" err="1"/>
              <a:t>vars</a:t>
            </a:r>
            <a:r>
              <a:rPr lang="en-GB" baseline="0" dirty="0"/>
              <a:t> </a:t>
            </a:r>
            <a:r>
              <a:rPr lang="en-GB" baseline="0" dirty="0" err="1"/>
              <a:t>konsekvenser</a:t>
            </a:r>
            <a:r>
              <a:rPr lang="en-GB" baseline="0" dirty="0"/>
              <a:t> </a:t>
            </a:r>
            <a:r>
              <a:rPr lang="en-GB" baseline="0" dirty="0" err="1"/>
              <a:t>måste</a:t>
            </a:r>
            <a:r>
              <a:rPr lang="en-GB" baseline="0" dirty="0"/>
              <a:t> </a:t>
            </a:r>
            <a:r>
              <a:rPr lang="en-GB" baseline="0" dirty="0" err="1"/>
              <a:t>vägas</a:t>
            </a:r>
            <a:r>
              <a:rPr lang="en-GB" baseline="0" dirty="0"/>
              <a:t> mot </a:t>
            </a:r>
            <a:r>
              <a:rPr lang="en-GB" baseline="0" dirty="0" err="1"/>
              <a:t>varandra</a:t>
            </a:r>
            <a:r>
              <a:rPr lang="en-GB" baseline="0" dirty="0"/>
              <a:t>. </a:t>
            </a:r>
            <a:r>
              <a:rPr lang="en-GB" baseline="0" dirty="0" err="1"/>
              <a:t>Alla</a:t>
            </a:r>
            <a:r>
              <a:rPr lang="en-GB" baseline="0" dirty="0"/>
              <a:t> </a:t>
            </a:r>
            <a:r>
              <a:rPr lang="en-GB" baseline="0" dirty="0" err="1"/>
              <a:t>lösningar</a:t>
            </a:r>
            <a:r>
              <a:rPr lang="en-GB" baseline="0" dirty="0"/>
              <a:t> </a:t>
            </a:r>
            <a:r>
              <a:rPr lang="en-GB" baseline="0" dirty="0" err="1"/>
              <a:t>har</a:t>
            </a:r>
            <a:r>
              <a:rPr lang="en-GB" baseline="0" dirty="0"/>
              <a:t> </a:t>
            </a:r>
            <a:r>
              <a:rPr lang="en-GB" baseline="0" dirty="0" err="1"/>
              <a:t>sina</a:t>
            </a:r>
            <a:r>
              <a:rPr lang="en-GB" baseline="0" dirty="0"/>
              <a:t> </a:t>
            </a:r>
            <a:r>
              <a:rPr lang="en-GB" baseline="0" dirty="0" err="1"/>
              <a:t>för</a:t>
            </a:r>
            <a:r>
              <a:rPr lang="en-GB" baseline="0" dirty="0"/>
              <a:t>- </a:t>
            </a:r>
            <a:r>
              <a:rPr lang="en-GB" baseline="0" dirty="0" err="1"/>
              <a:t>och</a:t>
            </a:r>
            <a:r>
              <a:rPr lang="en-GB" baseline="0" dirty="0"/>
              <a:t> </a:t>
            </a:r>
            <a:r>
              <a:rPr lang="en-GB" baseline="0" dirty="0" err="1"/>
              <a:t>nackdelar</a:t>
            </a:r>
            <a:r>
              <a:rPr lang="en-GB" baseline="0" dirty="0"/>
              <a:t>. </a:t>
            </a:r>
            <a:endParaRPr lang="en-GB" dirty="0"/>
          </a:p>
          <a:p>
            <a:pPr marL="0" indent="0" hangingPunct="0">
              <a:buFont typeface="Arial" panose="020B0604020202020204" pitchFamily="34" charset="0"/>
              <a:buNone/>
            </a:pPr>
            <a:endParaRPr lang="sv-SE" baseline="0" dirty="0"/>
          </a:p>
          <a:p>
            <a:pPr marL="0" marR="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sv-SE" sz="1200" dirty="0"/>
              <a:t>Utökade möjligheter till avtalssamverkan (delbetänkande)</a:t>
            </a:r>
            <a:r>
              <a:rPr lang="sv-SE" sz="1200" baseline="0" dirty="0"/>
              <a:t> ligger vid sidan av uppdraget som avser strukturella åtgärder. </a:t>
            </a:r>
            <a:endParaRPr lang="en-GB" sz="1200" dirty="0"/>
          </a:p>
          <a:p>
            <a:pPr marL="171450" indent="-171450" hangingPunct="0">
              <a:buFont typeface="Arial" panose="020B0604020202020204" pitchFamily="34" charset="0"/>
              <a:buChar char="•"/>
            </a:pPr>
            <a:endParaRPr lang="sv-SE" baseline="0" dirty="0"/>
          </a:p>
          <a:p>
            <a:pPr hangingPunct="0"/>
            <a:r>
              <a:rPr lang="sv-SE" baseline="0" dirty="0"/>
              <a:t>Kommittén ska även väga åtgärdernas verkningsgrad mot kommunernas olika strukturella förutsättningar. </a:t>
            </a:r>
          </a:p>
          <a:p>
            <a:pPr hangingPunct="0"/>
            <a:endParaRPr lang="sv-SE" baseline="0" dirty="0"/>
          </a:p>
          <a:p>
            <a:pPr hangingPunct="0"/>
            <a:r>
              <a:rPr lang="sv-SE" baseline="0" dirty="0"/>
              <a:t>Sammantaget kan en kombination av åtgärder vara en framkomlig väg.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63ADE2-9A48-4224-AB40-B39B2ACB0F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261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sv-SE" noProof="0" dirty="0"/>
              <a:t>Vissa</a:t>
            </a:r>
            <a:r>
              <a:rPr lang="sv-SE" baseline="0" noProof="0" dirty="0"/>
              <a:t> åtgärder kan kräva ett bättre beslutsunderlag och kan behöva föresgås av försöksverksamhet. </a:t>
            </a:r>
            <a:endParaRPr lang="sv-SE"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sv-SE" noProof="0" dirty="0"/>
              <a:t>Ska inte lägga förslag som syftar till verksamhetsutveckling.</a:t>
            </a:r>
            <a:r>
              <a:rPr lang="sv-SE" baseline="0" noProof="0" dirty="0"/>
              <a:t> Tanken är att ta ett helhetsgrepp över kommunernas samlade åtaganden för att stärka kapaciteten för kommunerna att </a:t>
            </a:r>
            <a:r>
              <a:rPr lang="sv-SE" i="1" baseline="0" noProof="0" dirty="0"/>
              <a:t>själva</a:t>
            </a:r>
            <a:r>
              <a:rPr lang="sv-SE" baseline="0" noProof="0" dirty="0"/>
              <a:t> hantera dem. Det är viktigt att påtala att den decentraliserade modellen innebär att det är kommunerna som har aktörskapet, utredningen handlar om att stärka kapaciteten för att kommunerna ska kunna bibehålla det.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noProof="0" dirty="0"/>
              <a:t>Detta handlar om strukturella åtgärder – åtgärder som handlar om kommunernas grundläggande struktur och hur de kan ges bästa möjliga förutsättningar för att kunna hantera det samlade uppdraget och möta framtida utmaningar. Finansieringen är en annan fråga och måste hanteras i särskild form. </a:t>
            </a:r>
          </a:p>
          <a:p>
            <a:pPr marL="0" marR="0" indent="0" algn="l" defTabSz="914400" rtl="0" eaLnBrk="1" fontAlgn="auto" latinLnBrk="0" hangingPunct="1">
              <a:lnSpc>
                <a:spcPct val="100000"/>
              </a:lnSpc>
              <a:spcBef>
                <a:spcPts val="0"/>
              </a:spcBef>
              <a:spcAft>
                <a:spcPts val="0"/>
              </a:spcAft>
              <a:buClrTx/>
              <a:buSzTx/>
              <a:buFontTx/>
              <a:buNone/>
              <a:tabLst/>
              <a:defRPr/>
            </a:pPr>
            <a:endParaRPr lang="sv-SE" noProof="0" dirty="0"/>
          </a:p>
          <a:p>
            <a:endParaRPr lang="en-GB" dirty="0"/>
          </a:p>
        </p:txBody>
      </p:sp>
      <p:sp>
        <p:nvSpPr>
          <p:cNvPr id="4" name="Platshållare för bildnummer 3"/>
          <p:cNvSpPr>
            <a:spLocks noGrp="1"/>
          </p:cNvSpPr>
          <p:nvPr>
            <p:ph type="sldNum" sz="quarter" idx="10"/>
          </p:nvPr>
        </p:nvSpPr>
        <p:spPr/>
        <p:txBody>
          <a:bodyPr/>
          <a:lstStyle/>
          <a:p>
            <a:fld id="{3963ADE2-9A48-4224-AB40-B39B2ACB0F11}" type="slidenum">
              <a:rPr lang="sv-SE" smtClean="0"/>
              <a:t>2</a:t>
            </a:fld>
            <a:endParaRPr lang="sv-SE"/>
          </a:p>
        </p:txBody>
      </p:sp>
    </p:spTree>
    <p:extLst>
      <p:ext uri="{BB962C8B-B14F-4D97-AF65-F5344CB8AC3E}">
        <p14:creationId xmlns:p14="http://schemas.microsoft.com/office/powerpoint/2010/main" val="3184473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63ADE2-9A48-4224-AB40-B39B2ACB0F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903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baseline="0" dirty="0" err="1"/>
              <a:t>Många</a:t>
            </a:r>
            <a:r>
              <a:rPr lang="en-GB" baseline="0" dirty="0"/>
              <a:t> </a:t>
            </a:r>
            <a:r>
              <a:rPr lang="en-GB" baseline="0" dirty="0" err="1"/>
              <a:t>olika</a:t>
            </a:r>
            <a:r>
              <a:rPr lang="en-GB" baseline="0" dirty="0"/>
              <a:t> </a:t>
            </a:r>
            <a:r>
              <a:rPr lang="en-GB" baseline="0" dirty="0" err="1"/>
              <a:t>typer</a:t>
            </a:r>
            <a:r>
              <a:rPr lang="en-GB" baseline="0" dirty="0"/>
              <a:t> </a:t>
            </a:r>
            <a:r>
              <a:rPr lang="en-GB" baseline="0" dirty="0" err="1"/>
              <a:t>av</a:t>
            </a:r>
            <a:r>
              <a:rPr lang="en-GB" baseline="0" dirty="0"/>
              <a:t> </a:t>
            </a:r>
            <a:r>
              <a:rPr lang="en-GB" baseline="0" dirty="0" err="1"/>
              <a:t>åtgärder</a:t>
            </a:r>
            <a:r>
              <a:rPr lang="en-GB" baseline="0" dirty="0"/>
              <a:t> </a:t>
            </a:r>
            <a:r>
              <a:rPr lang="en-GB" baseline="0" dirty="0" err="1"/>
              <a:t>på</a:t>
            </a:r>
            <a:r>
              <a:rPr lang="en-GB" baseline="0" dirty="0"/>
              <a:t> </a:t>
            </a:r>
            <a:r>
              <a:rPr lang="en-GB" baseline="0" dirty="0" err="1"/>
              <a:t>bordet</a:t>
            </a:r>
            <a:r>
              <a:rPr lang="en-GB" baseline="0" dirty="0"/>
              <a:t> </a:t>
            </a:r>
            <a:r>
              <a:rPr lang="en-GB" baseline="0" dirty="0" err="1"/>
              <a:t>vars</a:t>
            </a:r>
            <a:r>
              <a:rPr lang="en-GB" baseline="0" dirty="0"/>
              <a:t> </a:t>
            </a:r>
            <a:r>
              <a:rPr lang="en-GB" baseline="0" dirty="0" err="1"/>
              <a:t>konsekvenser</a:t>
            </a:r>
            <a:r>
              <a:rPr lang="en-GB" baseline="0" dirty="0"/>
              <a:t> </a:t>
            </a:r>
            <a:r>
              <a:rPr lang="en-GB" baseline="0" dirty="0" err="1"/>
              <a:t>måste</a:t>
            </a:r>
            <a:r>
              <a:rPr lang="en-GB" baseline="0" dirty="0"/>
              <a:t> </a:t>
            </a:r>
            <a:r>
              <a:rPr lang="en-GB" baseline="0" dirty="0" err="1"/>
              <a:t>vägas</a:t>
            </a:r>
            <a:r>
              <a:rPr lang="en-GB" baseline="0" dirty="0"/>
              <a:t> mot </a:t>
            </a:r>
            <a:r>
              <a:rPr lang="en-GB" baseline="0" dirty="0" err="1"/>
              <a:t>varandra</a:t>
            </a:r>
            <a:r>
              <a:rPr lang="en-GB" baseline="0" dirty="0"/>
              <a:t>. </a:t>
            </a:r>
            <a:r>
              <a:rPr lang="en-GB" baseline="0" dirty="0" err="1"/>
              <a:t>Alla</a:t>
            </a:r>
            <a:r>
              <a:rPr lang="en-GB" baseline="0" dirty="0"/>
              <a:t> </a:t>
            </a:r>
            <a:r>
              <a:rPr lang="en-GB" baseline="0" dirty="0" err="1"/>
              <a:t>lösningar</a:t>
            </a:r>
            <a:r>
              <a:rPr lang="en-GB" baseline="0" dirty="0"/>
              <a:t> </a:t>
            </a:r>
            <a:r>
              <a:rPr lang="en-GB" baseline="0" dirty="0" err="1"/>
              <a:t>har</a:t>
            </a:r>
            <a:r>
              <a:rPr lang="en-GB" baseline="0" dirty="0"/>
              <a:t> </a:t>
            </a:r>
            <a:r>
              <a:rPr lang="en-GB" baseline="0" dirty="0" err="1"/>
              <a:t>sina</a:t>
            </a:r>
            <a:r>
              <a:rPr lang="en-GB" baseline="0" dirty="0"/>
              <a:t> </a:t>
            </a:r>
            <a:r>
              <a:rPr lang="en-GB" baseline="0" dirty="0" err="1"/>
              <a:t>för</a:t>
            </a:r>
            <a:r>
              <a:rPr lang="en-GB" baseline="0" dirty="0"/>
              <a:t>- </a:t>
            </a:r>
            <a:r>
              <a:rPr lang="en-GB" baseline="0" dirty="0" err="1"/>
              <a:t>och</a:t>
            </a:r>
            <a:r>
              <a:rPr lang="en-GB" baseline="0" dirty="0"/>
              <a:t> </a:t>
            </a:r>
            <a:r>
              <a:rPr lang="en-GB" baseline="0" dirty="0" err="1"/>
              <a:t>nackdelar</a:t>
            </a:r>
            <a:r>
              <a:rPr lang="en-GB" baseline="0" dirty="0"/>
              <a:t>. </a:t>
            </a:r>
            <a:endParaRPr lang="en-GB" dirty="0"/>
          </a:p>
          <a:p>
            <a:pPr marL="0" indent="0" hangingPunct="0">
              <a:buFont typeface="Arial" panose="020B0604020202020204" pitchFamily="34" charset="0"/>
              <a:buNone/>
            </a:pPr>
            <a:endParaRPr lang="sv-SE" baseline="0" dirty="0"/>
          </a:p>
          <a:p>
            <a:pPr marL="0" marR="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sv-SE" sz="1200" dirty="0"/>
              <a:t>Utökade möjligheter till avtalssamverkan (delbetänkande)</a:t>
            </a:r>
            <a:r>
              <a:rPr lang="sv-SE" sz="1200" baseline="0" dirty="0"/>
              <a:t> ligger vid sidan av uppdraget som avser strukturella åtgärder. </a:t>
            </a:r>
            <a:endParaRPr lang="en-GB" sz="1200" dirty="0"/>
          </a:p>
          <a:p>
            <a:pPr marL="171450" indent="-171450" hangingPunct="0">
              <a:buFont typeface="Arial" panose="020B0604020202020204" pitchFamily="34" charset="0"/>
              <a:buChar char="•"/>
            </a:pPr>
            <a:endParaRPr lang="sv-SE" baseline="0" dirty="0"/>
          </a:p>
          <a:p>
            <a:pPr hangingPunct="0"/>
            <a:r>
              <a:rPr lang="sv-SE" baseline="0" dirty="0"/>
              <a:t>Kommittén ska även väga åtgärdernas verkningsgrad mot kommunernas olika strukturella förutsättningar. </a:t>
            </a:r>
          </a:p>
          <a:p>
            <a:pPr hangingPunct="0"/>
            <a:endParaRPr lang="sv-SE" baseline="0" dirty="0"/>
          </a:p>
          <a:p>
            <a:pPr hangingPunct="0"/>
            <a:r>
              <a:rPr lang="sv-SE" baseline="0" dirty="0"/>
              <a:t>Sammantaget kan en kombination av åtgärder vara en framkomlig väg.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63ADE2-9A48-4224-AB40-B39B2ACB0F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26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baseline="0" dirty="0" err="1"/>
              <a:t>Många</a:t>
            </a:r>
            <a:r>
              <a:rPr lang="en-GB" baseline="0" dirty="0"/>
              <a:t> </a:t>
            </a:r>
            <a:r>
              <a:rPr lang="en-GB" baseline="0" dirty="0" err="1"/>
              <a:t>olika</a:t>
            </a:r>
            <a:r>
              <a:rPr lang="en-GB" baseline="0" dirty="0"/>
              <a:t> </a:t>
            </a:r>
            <a:r>
              <a:rPr lang="en-GB" baseline="0" dirty="0" err="1"/>
              <a:t>typer</a:t>
            </a:r>
            <a:r>
              <a:rPr lang="en-GB" baseline="0" dirty="0"/>
              <a:t> </a:t>
            </a:r>
            <a:r>
              <a:rPr lang="en-GB" baseline="0" dirty="0" err="1"/>
              <a:t>av</a:t>
            </a:r>
            <a:r>
              <a:rPr lang="en-GB" baseline="0" dirty="0"/>
              <a:t> </a:t>
            </a:r>
            <a:r>
              <a:rPr lang="en-GB" baseline="0" dirty="0" err="1"/>
              <a:t>åtgärder</a:t>
            </a:r>
            <a:r>
              <a:rPr lang="en-GB" baseline="0" dirty="0"/>
              <a:t> </a:t>
            </a:r>
            <a:r>
              <a:rPr lang="en-GB" baseline="0" dirty="0" err="1"/>
              <a:t>på</a:t>
            </a:r>
            <a:r>
              <a:rPr lang="en-GB" baseline="0" dirty="0"/>
              <a:t> </a:t>
            </a:r>
            <a:r>
              <a:rPr lang="en-GB" baseline="0" dirty="0" err="1"/>
              <a:t>bordet</a:t>
            </a:r>
            <a:r>
              <a:rPr lang="en-GB" baseline="0" dirty="0"/>
              <a:t> </a:t>
            </a:r>
            <a:r>
              <a:rPr lang="en-GB" baseline="0" dirty="0" err="1"/>
              <a:t>vars</a:t>
            </a:r>
            <a:r>
              <a:rPr lang="en-GB" baseline="0" dirty="0"/>
              <a:t> </a:t>
            </a:r>
            <a:r>
              <a:rPr lang="en-GB" baseline="0" dirty="0" err="1"/>
              <a:t>konsekvenser</a:t>
            </a:r>
            <a:r>
              <a:rPr lang="en-GB" baseline="0" dirty="0"/>
              <a:t> </a:t>
            </a:r>
            <a:r>
              <a:rPr lang="en-GB" baseline="0" dirty="0" err="1"/>
              <a:t>måste</a:t>
            </a:r>
            <a:r>
              <a:rPr lang="en-GB" baseline="0" dirty="0"/>
              <a:t> </a:t>
            </a:r>
            <a:r>
              <a:rPr lang="en-GB" baseline="0" dirty="0" err="1"/>
              <a:t>vägas</a:t>
            </a:r>
            <a:r>
              <a:rPr lang="en-GB" baseline="0" dirty="0"/>
              <a:t> mot </a:t>
            </a:r>
            <a:r>
              <a:rPr lang="en-GB" baseline="0" dirty="0" err="1"/>
              <a:t>varandra</a:t>
            </a:r>
            <a:r>
              <a:rPr lang="en-GB" baseline="0" dirty="0"/>
              <a:t>. </a:t>
            </a:r>
            <a:r>
              <a:rPr lang="en-GB" baseline="0" dirty="0" err="1"/>
              <a:t>Alla</a:t>
            </a:r>
            <a:r>
              <a:rPr lang="en-GB" baseline="0" dirty="0"/>
              <a:t> </a:t>
            </a:r>
            <a:r>
              <a:rPr lang="en-GB" baseline="0" dirty="0" err="1"/>
              <a:t>lösningar</a:t>
            </a:r>
            <a:r>
              <a:rPr lang="en-GB" baseline="0" dirty="0"/>
              <a:t> </a:t>
            </a:r>
            <a:r>
              <a:rPr lang="en-GB" baseline="0" dirty="0" err="1"/>
              <a:t>har</a:t>
            </a:r>
            <a:r>
              <a:rPr lang="en-GB" baseline="0" dirty="0"/>
              <a:t> </a:t>
            </a:r>
            <a:r>
              <a:rPr lang="en-GB" baseline="0" dirty="0" err="1"/>
              <a:t>sina</a:t>
            </a:r>
            <a:r>
              <a:rPr lang="en-GB" baseline="0" dirty="0"/>
              <a:t> </a:t>
            </a:r>
            <a:r>
              <a:rPr lang="en-GB" baseline="0" dirty="0" err="1"/>
              <a:t>för</a:t>
            </a:r>
            <a:r>
              <a:rPr lang="en-GB" baseline="0" dirty="0"/>
              <a:t>- </a:t>
            </a:r>
            <a:r>
              <a:rPr lang="en-GB" baseline="0" dirty="0" err="1"/>
              <a:t>och</a:t>
            </a:r>
            <a:r>
              <a:rPr lang="en-GB" baseline="0" dirty="0"/>
              <a:t> </a:t>
            </a:r>
            <a:r>
              <a:rPr lang="en-GB" baseline="0" dirty="0" err="1"/>
              <a:t>nackdelar</a:t>
            </a:r>
            <a:r>
              <a:rPr lang="en-GB" baseline="0" dirty="0"/>
              <a:t>. </a:t>
            </a:r>
            <a:endParaRPr lang="en-GB" dirty="0"/>
          </a:p>
          <a:p>
            <a:pPr marL="0" indent="0" hangingPunct="0">
              <a:buFont typeface="Arial" panose="020B0604020202020204" pitchFamily="34" charset="0"/>
              <a:buNone/>
            </a:pPr>
            <a:endParaRPr lang="sv-SE" baseline="0" dirty="0"/>
          </a:p>
          <a:p>
            <a:pPr marL="0" marR="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sv-SE" sz="1200" dirty="0"/>
              <a:t>Utökade möjligheter till avtalssamverkan (delbetänkande)</a:t>
            </a:r>
            <a:r>
              <a:rPr lang="sv-SE" sz="1200" baseline="0" dirty="0"/>
              <a:t> ligger vid sidan av uppdraget som avser strukturella åtgärder. </a:t>
            </a:r>
            <a:endParaRPr lang="en-GB" sz="1200" dirty="0"/>
          </a:p>
          <a:p>
            <a:pPr marL="171450" indent="-171450" hangingPunct="0">
              <a:buFont typeface="Arial" panose="020B0604020202020204" pitchFamily="34" charset="0"/>
              <a:buChar char="•"/>
            </a:pPr>
            <a:endParaRPr lang="sv-SE" baseline="0" dirty="0"/>
          </a:p>
          <a:p>
            <a:pPr hangingPunct="0"/>
            <a:r>
              <a:rPr lang="sv-SE" baseline="0" dirty="0"/>
              <a:t>Kommittén ska även väga åtgärdernas verkningsgrad mot kommunernas olika strukturella förutsättningar. </a:t>
            </a:r>
          </a:p>
          <a:p>
            <a:pPr hangingPunct="0"/>
            <a:endParaRPr lang="sv-SE" baseline="0" dirty="0"/>
          </a:p>
          <a:p>
            <a:pPr hangingPunct="0"/>
            <a:r>
              <a:rPr lang="sv-SE" baseline="0" dirty="0"/>
              <a:t>Sammantaget kan en kombination av åtgärder vara en framkomlig väg.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63ADE2-9A48-4224-AB40-B39B2ACB0F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574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63ADE2-9A48-4224-AB40-B39B2ACB0F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198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hangingPunct="0"/>
            <a:r>
              <a:rPr lang="sv-SE" sz="1200" kern="1200" dirty="0">
                <a:solidFill>
                  <a:schemeClr val="tx1"/>
                </a:solidFill>
                <a:effectLst/>
                <a:latin typeface="+mn-lt"/>
                <a:ea typeface="+mn-ea"/>
                <a:cs typeface="+mn-cs"/>
              </a:rPr>
              <a:t>Både</a:t>
            </a:r>
            <a:r>
              <a:rPr lang="sv-SE" sz="1200" kern="1200" baseline="0" dirty="0">
                <a:solidFill>
                  <a:schemeClr val="tx1"/>
                </a:solidFill>
                <a:effectLst/>
                <a:latin typeface="+mn-lt"/>
                <a:ea typeface="+mn-ea"/>
                <a:cs typeface="+mn-cs"/>
              </a:rPr>
              <a:t> idag och framöver har man kunnat identifiera ett antal</a:t>
            </a:r>
            <a:r>
              <a:rPr lang="sv-SE" sz="1200" kern="1200" dirty="0">
                <a:solidFill>
                  <a:schemeClr val="tx1"/>
                </a:solidFill>
                <a:effectLst/>
                <a:latin typeface="+mn-lt"/>
                <a:ea typeface="+mn-ea"/>
                <a:cs typeface="+mn-cs"/>
              </a:rPr>
              <a:t> utmaningar till följd av samhällsutvecklingen.</a:t>
            </a:r>
          </a:p>
          <a:p>
            <a:pPr hangingPunct="0"/>
            <a:endParaRPr lang="sv-SE" b="1" dirty="0"/>
          </a:p>
          <a:p>
            <a:pPr marL="0" marR="0" lvl="0" indent="0" algn="l" defTabSz="914400" rtl="0" eaLnBrk="1" fontAlgn="auto" latinLnBrk="0" hangingPunct="0">
              <a:lnSpc>
                <a:spcPct val="100000"/>
              </a:lnSpc>
              <a:spcBef>
                <a:spcPts val="0"/>
              </a:spcBef>
              <a:spcAft>
                <a:spcPts val="0"/>
              </a:spcAft>
              <a:buClrTx/>
              <a:buSzTx/>
              <a:buFontTx/>
              <a:buNone/>
              <a:tabLst/>
              <a:defRPr/>
            </a:pPr>
            <a:r>
              <a:rPr lang="sv-SE" b="1" dirty="0"/>
              <a:t>Urbanisering</a:t>
            </a:r>
            <a:r>
              <a:rPr lang="sv-SE"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Inte minst urbaniseringstrenden.</a:t>
            </a:r>
            <a:r>
              <a:rPr lang="sv-SE" baseline="0" dirty="0"/>
              <a:t> Idag bor mer än hälften av Sveriges befolkning i de tre storstadslänen Skåne, Stockholm och Västra Götaland. </a:t>
            </a:r>
            <a:r>
              <a:rPr lang="sv-SE" sz="1200" kern="1200" dirty="0">
                <a:solidFill>
                  <a:schemeClr val="tx1"/>
                </a:solidFill>
                <a:effectLst/>
                <a:latin typeface="+mn-lt"/>
                <a:ea typeface="+mn-ea"/>
                <a:cs typeface="+mn-cs"/>
              </a:rPr>
              <a:t>Närmar</a:t>
            </a:r>
            <a:r>
              <a:rPr lang="sv-SE" sz="1200" kern="1200" baseline="0" dirty="0">
                <a:solidFill>
                  <a:schemeClr val="tx1"/>
                </a:solidFill>
                <a:effectLst/>
                <a:latin typeface="+mn-lt"/>
                <a:ea typeface="+mn-ea"/>
                <a:cs typeface="+mn-cs"/>
              </a:rPr>
              <a:t>e </a:t>
            </a:r>
            <a:r>
              <a:rPr lang="sv-SE" sz="1200" kern="1200" dirty="0">
                <a:solidFill>
                  <a:schemeClr val="tx1"/>
                </a:solidFill>
                <a:effectLst/>
                <a:latin typeface="+mn-lt"/>
                <a:ea typeface="+mn-ea"/>
                <a:cs typeface="+mn-cs"/>
              </a:rPr>
              <a:t>hälften av kommunerna har tappat i befolkning sedan kommunreformen på 70-talet. Urbaniseringstrenden är stark och sker inte bara till de största städerna i landet utan även till de största orterna inom länen – och centralisering</a:t>
            </a:r>
            <a:r>
              <a:rPr lang="sv-SE" sz="1200" kern="1200" baseline="0" dirty="0">
                <a:solidFill>
                  <a:schemeClr val="tx1"/>
                </a:solidFill>
                <a:effectLst/>
                <a:latin typeface="+mn-lt"/>
                <a:ea typeface="+mn-ea"/>
                <a:cs typeface="+mn-cs"/>
              </a:rPr>
              <a:t> inom kommunerna</a:t>
            </a:r>
            <a:r>
              <a:rPr lang="sv-SE"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FF0000"/>
              </a:solidFill>
            </a:endParaRPr>
          </a:p>
          <a:p>
            <a:pPr hangingPunct="0"/>
            <a:r>
              <a:rPr lang="sv-SE" b="1" dirty="0"/>
              <a:t>Demografi</a:t>
            </a:r>
            <a:endParaRPr lang="sv-SE" dirty="0"/>
          </a:p>
          <a:p>
            <a:pPr hangingPunct="0"/>
            <a:r>
              <a:rPr lang="sv-SE" dirty="0"/>
              <a:t>Demografin</a:t>
            </a:r>
            <a:r>
              <a:rPr lang="sv-SE" baseline="0" dirty="0"/>
              <a:t> förändras, delvis som res. av att m</a:t>
            </a:r>
            <a:r>
              <a:rPr lang="sv-SE" dirty="0"/>
              <a:t>edellivslängden fortsätter att stiga,</a:t>
            </a:r>
            <a:r>
              <a:rPr lang="sv-SE" baseline="0" dirty="0"/>
              <a:t> antalet äldre ökar, samtidigt som m</a:t>
            </a:r>
            <a:r>
              <a:rPr lang="sv-SE" dirty="0"/>
              <a:t>ånga i offentlig sektor går i pension</a:t>
            </a:r>
            <a:r>
              <a:rPr lang="sv-SE" baseline="0" dirty="0"/>
              <a:t> = </a:t>
            </a:r>
            <a:r>
              <a:rPr lang="sv-SE" dirty="0"/>
              <a:t>behoven i välfärden stiger. Dessutom</a:t>
            </a:r>
            <a:r>
              <a:rPr lang="sv-SE" baseline="0" dirty="0"/>
              <a:t> flyttar e</a:t>
            </a:r>
            <a:r>
              <a:rPr lang="sv-SE" dirty="0"/>
              <a:t>n högre andel</a:t>
            </a:r>
            <a:r>
              <a:rPr lang="sv-SE" baseline="0" dirty="0"/>
              <a:t> </a:t>
            </a:r>
            <a:r>
              <a:rPr lang="sv-SE" dirty="0"/>
              <a:t>av de yngre till större städer, vilket gör att de äldre blir kvar i de mindre kommunerna. </a:t>
            </a:r>
            <a:r>
              <a:rPr lang="sv-SE" sz="1200" dirty="0"/>
              <a:t>Den</a:t>
            </a:r>
            <a:r>
              <a:rPr lang="sv-SE" sz="1200" baseline="0" dirty="0"/>
              <a:t> demografiska utvecklingen leder till att allt färre behöver försörja allt fler.</a:t>
            </a:r>
            <a:r>
              <a:rPr lang="sv-SE" sz="1200" dirty="0"/>
              <a:t> </a:t>
            </a:r>
            <a:r>
              <a:rPr lang="sv-SE" sz="1200" baseline="0" dirty="0"/>
              <a:t>Försörjningskvoten stiger generellt sett i alla kommuner, men utvecklingen är särskilt dramatisk i de kommuner som också tappar i befolkning.</a:t>
            </a:r>
            <a:r>
              <a:rPr lang="sv-SE" sz="1200" dirty="0"/>
              <a:t> </a:t>
            </a:r>
          </a:p>
          <a:p>
            <a:pPr lvl="0" hangingPunct="0"/>
            <a:endParaRPr lang="sv-SE" sz="1200" i="0" kern="1200" baseline="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sv-SE" sz="1200" b="1" i="0" kern="1200" dirty="0">
                <a:solidFill>
                  <a:schemeClr val="tx1"/>
                </a:solidFill>
                <a:effectLst/>
                <a:latin typeface="+mn-lt"/>
                <a:ea typeface="+mn-ea"/>
                <a:cs typeface="+mn-cs"/>
              </a:rPr>
              <a:t>Personal-</a:t>
            </a:r>
            <a:r>
              <a:rPr lang="sv-SE" sz="1200" b="1" i="0" kern="1200" baseline="0" dirty="0">
                <a:solidFill>
                  <a:schemeClr val="tx1"/>
                </a:solidFill>
                <a:effectLst/>
                <a:latin typeface="+mn-lt"/>
                <a:ea typeface="+mn-ea"/>
                <a:cs typeface="+mn-cs"/>
              </a:rPr>
              <a:t> och kompetensförsörjning </a:t>
            </a:r>
          </a:p>
          <a:p>
            <a:pPr marL="0" marR="0" lvl="0" indent="0" algn="l" defTabSz="914400" rtl="0" eaLnBrk="1" fontAlgn="auto" latinLnBrk="0" hangingPunct="0">
              <a:lnSpc>
                <a:spcPct val="100000"/>
              </a:lnSpc>
              <a:spcBef>
                <a:spcPts val="0"/>
              </a:spcBef>
              <a:spcAft>
                <a:spcPts val="0"/>
              </a:spcAft>
              <a:buClrTx/>
              <a:buSzTx/>
              <a:buFontTx/>
              <a:buNone/>
              <a:tabLst/>
              <a:defRPr/>
            </a:pPr>
            <a:r>
              <a:rPr lang="sv-SE" sz="1200" i="0" kern="1200" baseline="0" dirty="0">
                <a:solidFill>
                  <a:schemeClr val="tx1"/>
                </a:solidFill>
                <a:effectLst/>
                <a:latin typeface="+mn-lt"/>
                <a:ea typeface="+mn-ea"/>
                <a:cs typeface="+mn-cs"/>
              </a:rPr>
              <a:t>Personal- och kompetensförsörjningen är en av de mest påtagliga utmaningarna för alla kommuner. A</a:t>
            </a:r>
            <a:r>
              <a:rPr lang="sv-SE" sz="1200" kern="1200" dirty="0">
                <a:solidFill>
                  <a:schemeClr val="tx1"/>
                </a:solidFill>
                <a:effectLst/>
                <a:latin typeface="+mn-lt"/>
                <a:ea typeface="+mn-ea"/>
                <a:cs typeface="+mn-cs"/>
              </a:rPr>
              <a:t>rbetskraftsbristen väntas öka inom såväl privat som offentlig sektor i en majoritet av landets kommuner.</a:t>
            </a:r>
            <a:r>
              <a:rPr lang="sv-SE" sz="1200" kern="1200" baseline="0" dirty="0">
                <a:solidFill>
                  <a:schemeClr val="tx1"/>
                </a:solidFill>
                <a:effectLst/>
                <a:latin typeface="+mn-lt"/>
                <a:ea typeface="+mn-ea"/>
                <a:cs typeface="+mn-cs"/>
              </a:rPr>
              <a:t> </a:t>
            </a:r>
          </a:p>
          <a:p>
            <a:pPr marL="0" marR="0" lvl="0" indent="0" algn="l" defTabSz="914400" rtl="0" eaLnBrk="1" fontAlgn="auto" latinLnBrk="0" hangingPunct="0">
              <a:lnSpc>
                <a:spcPct val="100000"/>
              </a:lnSpc>
              <a:spcBef>
                <a:spcPts val="0"/>
              </a:spcBef>
              <a:spcAft>
                <a:spcPts val="0"/>
              </a:spcAft>
              <a:buClrTx/>
              <a:buSzTx/>
              <a:buFontTx/>
              <a:buNone/>
              <a:tabLst/>
              <a:defRPr/>
            </a:pPr>
            <a:endParaRPr lang="sv-SE" sz="1200" dirty="0"/>
          </a:p>
          <a:p>
            <a:pPr hangingPunct="0"/>
            <a:r>
              <a:rPr lang="sv-SE" b="1" dirty="0"/>
              <a:t>Etablering och integration av nyanlända</a:t>
            </a:r>
            <a:endParaRPr lang="sv-SE" dirty="0"/>
          </a:p>
          <a:p>
            <a:pPr hangingPunct="0"/>
            <a:r>
              <a:rPr lang="sv-SE" baseline="0" dirty="0"/>
              <a:t>Integrationen av nyanlända ett omfattande och långsiktigt arbete. </a:t>
            </a:r>
          </a:p>
          <a:p>
            <a:pPr hangingPunct="0"/>
            <a:endParaRPr lang="sv-SE" sz="1200" b="1" baseline="0" dirty="0"/>
          </a:p>
          <a:p>
            <a:r>
              <a:rPr lang="sv-SE" b="1" dirty="0"/>
              <a:t>Växande anspråk på offentlig service</a:t>
            </a:r>
            <a:endParaRPr lang="sv-SE" dirty="0"/>
          </a:p>
          <a:p>
            <a:r>
              <a:rPr lang="sv-SE" sz="1200" baseline="0" dirty="0"/>
              <a:t>Generellt sett går det att se växande krav på den offentliga servicen. Det hänger ihop både med den teknologiska utvecklingen och att när vi generellt höjer vårt välstånd kommer också människors efterfrågan att öka – inte bara på privata tjänster, utan också på de offentliga. </a:t>
            </a:r>
            <a:endParaRPr lang="sv-SE" sz="1200" i="0" kern="1200" dirty="0">
              <a:solidFill>
                <a:schemeClr val="tx1"/>
              </a:solidFill>
              <a:effectLst/>
              <a:latin typeface="+mn-lt"/>
              <a:ea typeface="+mn-ea"/>
              <a:cs typeface="+mn-cs"/>
            </a:endParaRPr>
          </a:p>
          <a:p>
            <a:pPr hangingPunct="0"/>
            <a:endParaRPr lang="sv-SE" sz="1200" b="1" kern="1200" baseline="0" dirty="0">
              <a:solidFill>
                <a:schemeClr val="tx1"/>
              </a:solidFill>
              <a:effectLst/>
              <a:latin typeface="+mn-lt"/>
              <a:ea typeface="+mn-ea"/>
              <a:cs typeface="+mn-cs"/>
            </a:endParaRPr>
          </a:p>
          <a:p>
            <a:r>
              <a:rPr lang="sv-SE" b="1" dirty="0"/>
              <a:t>Växande</a:t>
            </a:r>
            <a:r>
              <a:rPr lang="sv-SE" b="1" baseline="0" dirty="0"/>
              <a:t> arbetsmarknadsregioner till följd av ökad rörlighet</a:t>
            </a:r>
            <a:endParaRPr lang="sv-SE" dirty="0"/>
          </a:p>
          <a:p>
            <a:r>
              <a:rPr lang="sv-SE" sz="1200" dirty="0"/>
              <a:t>Människor</a:t>
            </a:r>
            <a:r>
              <a:rPr lang="sv-SE" sz="1200" baseline="0" dirty="0"/>
              <a:t> rör sig över betydligt större ytor idag än tidigare. Arbetspendlingen över både kommun- och länsgränser är omfattande. Den ökande pendlingen medför nya utmaningar för planeringen av infrastruktur och kollektivtrafik över kommungränser och olika typer av samverkan. </a:t>
            </a:r>
          </a:p>
          <a:p>
            <a:pPr hangingPunct="0"/>
            <a:endParaRPr lang="sv-SE" sz="1200" b="1" kern="1200" baseline="0" dirty="0">
              <a:solidFill>
                <a:schemeClr val="tx1"/>
              </a:solidFill>
              <a:effectLst/>
              <a:latin typeface="+mn-lt"/>
              <a:ea typeface="+mn-ea"/>
              <a:cs typeface="+mn-cs"/>
            </a:endParaRPr>
          </a:p>
          <a:p>
            <a:pPr hangingPunct="0"/>
            <a:r>
              <a:rPr lang="sv-SE" sz="1200" b="1" kern="1200" baseline="0" dirty="0">
                <a:solidFill>
                  <a:schemeClr val="tx1"/>
                </a:solidFill>
                <a:effectLst/>
                <a:latin typeface="+mn-lt"/>
                <a:ea typeface="+mn-ea"/>
                <a:cs typeface="+mn-cs"/>
              </a:rPr>
              <a:t>Andra utmaningar</a:t>
            </a:r>
          </a:p>
          <a:p>
            <a:pPr marL="0" marR="0" indent="0" algn="l" defTabSz="914400" rtl="0" eaLnBrk="1" fontAlgn="auto" latinLnBrk="0" hangingPunct="0">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Därtill står</a:t>
            </a:r>
            <a:r>
              <a:rPr lang="sv-SE" sz="1200" kern="1200" baseline="0" dirty="0">
                <a:solidFill>
                  <a:schemeClr val="tx1"/>
                </a:solidFill>
                <a:effectLst/>
                <a:latin typeface="+mn-lt"/>
                <a:ea typeface="+mn-ea"/>
                <a:cs typeface="+mn-cs"/>
              </a:rPr>
              <a:t> kommunerna att hantera </a:t>
            </a:r>
            <a:r>
              <a:rPr lang="sv-SE" sz="1200" kern="1200" dirty="0">
                <a:solidFill>
                  <a:schemeClr val="tx1"/>
                </a:solidFill>
                <a:effectLst/>
                <a:latin typeface="+mn-lt"/>
                <a:ea typeface="+mn-ea"/>
                <a:cs typeface="+mn-cs"/>
              </a:rPr>
              <a:t>en förändrad näringslivsstruktur, klimatförändringar</a:t>
            </a:r>
            <a:r>
              <a:rPr lang="sv-SE" sz="1200" kern="1200" baseline="0" dirty="0">
                <a:solidFill>
                  <a:schemeClr val="tx1"/>
                </a:solidFill>
                <a:effectLst/>
                <a:latin typeface="+mn-lt"/>
                <a:ea typeface="+mn-ea"/>
                <a:cs typeface="+mn-cs"/>
              </a:rPr>
              <a:t> samt krav på </a:t>
            </a:r>
            <a:r>
              <a:rPr lang="sv-SE" sz="1200" kern="1200" dirty="0">
                <a:solidFill>
                  <a:schemeClr val="tx1"/>
                </a:solidFill>
                <a:effectLst/>
                <a:latin typeface="+mn-lt"/>
                <a:ea typeface="+mn-ea"/>
                <a:cs typeface="+mn-cs"/>
              </a:rPr>
              <a:t>digitalisering,</a:t>
            </a:r>
            <a:r>
              <a:rPr lang="sv-SE" sz="1200" kern="1200" baseline="0" dirty="0">
                <a:solidFill>
                  <a:schemeClr val="tx1"/>
                </a:solidFill>
                <a:effectLst/>
                <a:latin typeface="+mn-lt"/>
                <a:ea typeface="+mn-ea"/>
                <a:cs typeface="+mn-cs"/>
              </a:rPr>
              <a:t> våldsbejakande extremism</a:t>
            </a:r>
            <a:r>
              <a:rPr lang="sv-SE" sz="1200" kern="1200" dirty="0">
                <a:solidFill>
                  <a:schemeClr val="tx1"/>
                </a:solidFill>
                <a:effectLst/>
                <a:latin typeface="+mn-lt"/>
                <a:ea typeface="+mn-ea"/>
                <a:cs typeface="+mn-cs"/>
              </a:rPr>
              <a:t>.</a:t>
            </a:r>
            <a:r>
              <a:rPr lang="sv-SE" sz="1200" kern="1200" baseline="0" dirty="0">
                <a:solidFill>
                  <a:schemeClr val="tx1"/>
                </a:solidFill>
                <a:effectLst/>
                <a:latin typeface="+mn-lt"/>
                <a:ea typeface="+mn-ea"/>
                <a:cs typeface="+mn-cs"/>
              </a:rPr>
              <a:t> </a:t>
            </a:r>
          </a:p>
          <a:p>
            <a:pPr marL="0" marR="0" indent="0" algn="l" defTabSz="914400" rtl="0" eaLnBrk="1" fontAlgn="auto" latinLnBrk="0" hangingPunct="0">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3963ADE2-9A48-4224-AB40-B39B2ACB0F11}" type="slidenum">
              <a:rPr lang="sv-SE" smtClean="0"/>
              <a:t>28</a:t>
            </a:fld>
            <a:endParaRPr lang="sv-SE"/>
          </a:p>
        </p:txBody>
      </p:sp>
    </p:spTree>
    <p:extLst>
      <p:ext uri="{BB962C8B-B14F-4D97-AF65-F5344CB8AC3E}">
        <p14:creationId xmlns:p14="http://schemas.microsoft.com/office/powerpoint/2010/main" val="3022132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sv-SE" noProof="0" dirty="0"/>
              <a:t>Vissa</a:t>
            </a:r>
            <a:r>
              <a:rPr lang="sv-SE" baseline="0" noProof="0" dirty="0"/>
              <a:t> åtgärder kan kräva ett bättre beslutsunderlag och kan behöva föresgås av försöksverksamhet. </a:t>
            </a:r>
            <a:endParaRPr lang="sv-SE"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sv-SE" noProof="0" dirty="0"/>
              <a:t>Ska inte lägga förslag som syftar till verksamhetsutveckling.</a:t>
            </a:r>
            <a:r>
              <a:rPr lang="sv-SE" baseline="0" noProof="0" dirty="0"/>
              <a:t> Tanken är att ta ett helhetsgrepp över kommunernas samlade åtaganden för att stärka kapaciteten för kommunerna att </a:t>
            </a:r>
            <a:r>
              <a:rPr lang="sv-SE" i="1" baseline="0" noProof="0" dirty="0"/>
              <a:t>själva</a:t>
            </a:r>
            <a:r>
              <a:rPr lang="sv-SE" baseline="0" noProof="0" dirty="0"/>
              <a:t> hantera dem. Det är viktigt att påtala att den decentraliserade modellen innebär att det är kommunerna som har aktörskapet, utredningen handlar om att stärka kapaciteten för att kommunerna ska kunna bibehålla det.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noProof="0" dirty="0"/>
              <a:t>Detta handlar om strukturella åtgärder – åtgärder som handlar om kommunernas grundläggande struktur och hur de kan ges bästa möjliga förutsättningar för att kunna hantera det samlade uppdraget och möta framtida utmaningar. Finansieringen är en annan fråga och måste hanteras i särskild form. </a:t>
            </a:r>
          </a:p>
          <a:p>
            <a:pPr marL="0" marR="0" indent="0" algn="l" defTabSz="914400" rtl="0" eaLnBrk="1" fontAlgn="auto" latinLnBrk="0" hangingPunct="1">
              <a:lnSpc>
                <a:spcPct val="100000"/>
              </a:lnSpc>
              <a:spcBef>
                <a:spcPts val="0"/>
              </a:spcBef>
              <a:spcAft>
                <a:spcPts val="0"/>
              </a:spcAft>
              <a:buClrTx/>
              <a:buSzTx/>
              <a:buFontTx/>
              <a:buNone/>
              <a:tabLst/>
              <a:defRPr/>
            </a:pPr>
            <a:endParaRPr lang="sv-SE" noProof="0" dirty="0"/>
          </a:p>
          <a:p>
            <a:endParaRPr lang="en-GB" dirty="0"/>
          </a:p>
        </p:txBody>
      </p:sp>
      <p:sp>
        <p:nvSpPr>
          <p:cNvPr id="4" name="Platshållare för bildnummer 3"/>
          <p:cNvSpPr>
            <a:spLocks noGrp="1"/>
          </p:cNvSpPr>
          <p:nvPr>
            <p:ph type="sldNum" sz="quarter" idx="10"/>
          </p:nvPr>
        </p:nvSpPr>
        <p:spPr/>
        <p:txBody>
          <a:bodyPr/>
          <a:lstStyle/>
          <a:p>
            <a:fld id="{3963ADE2-9A48-4224-AB40-B39B2ACB0F11}" type="slidenum">
              <a:rPr lang="sv-SE" smtClean="0"/>
              <a:t>29</a:t>
            </a:fld>
            <a:endParaRPr lang="sv-SE"/>
          </a:p>
        </p:txBody>
      </p:sp>
    </p:spTree>
    <p:extLst>
      <p:ext uri="{BB962C8B-B14F-4D97-AF65-F5344CB8AC3E}">
        <p14:creationId xmlns:p14="http://schemas.microsoft.com/office/powerpoint/2010/main" val="245105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baseline="0" dirty="0"/>
          </a:p>
        </p:txBody>
      </p:sp>
      <p:sp>
        <p:nvSpPr>
          <p:cNvPr id="4" name="Platshållare för bildnummer 3"/>
          <p:cNvSpPr>
            <a:spLocks noGrp="1"/>
          </p:cNvSpPr>
          <p:nvPr>
            <p:ph type="sldNum" sz="quarter" idx="10"/>
          </p:nvPr>
        </p:nvSpPr>
        <p:spPr/>
        <p:txBody>
          <a:bodyPr/>
          <a:lstStyle/>
          <a:p>
            <a:fld id="{3963ADE2-9A48-4224-AB40-B39B2ACB0F11}" type="slidenum">
              <a:rPr lang="sv-SE" smtClean="0"/>
              <a:t>3</a:t>
            </a:fld>
            <a:endParaRPr lang="sv-SE"/>
          </a:p>
        </p:txBody>
      </p:sp>
    </p:spTree>
    <p:extLst>
      <p:ext uri="{BB962C8B-B14F-4D97-AF65-F5344CB8AC3E}">
        <p14:creationId xmlns:p14="http://schemas.microsoft.com/office/powerpoint/2010/main" val="4037608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baseline="0" dirty="0"/>
          </a:p>
        </p:txBody>
      </p:sp>
      <p:sp>
        <p:nvSpPr>
          <p:cNvPr id="4" name="Platshållare för bildnummer 3"/>
          <p:cNvSpPr>
            <a:spLocks noGrp="1"/>
          </p:cNvSpPr>
          <p:nvPr>
            <p:ph type="sldNum" sz="quarter" idx="10"/>
          </p:nvPr>
        </p:nvSpPr>
        <p:spPr/>
        <p:txBody>
          <a:bodyPr/>
          <a:lstStyle/>
          <a:p>
            <a:fld id="{3963ADE2-9A48-4224-AB40-B39B2ACB0F11}" type="slidenum">
              <a:rPr lang="sv-SE" smtClean="0"/>
              <a:t>4</a:t>
            </a:fld>
            <a:endParaRPr lang="sv-SE"/>
          </a:p>
        </p:txBody>
      </p:sp>
    </p:spTree>
    <p:extLst>
      <p:ext uri="{BB962C8B-B14F-4D97-AF65-F5344CB8AC3E}">
        <p14:creationId xmlns:p14="http://schemas.microsoft.com/office/powerpoint/2010/main" val="242546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baseline="0" dirty="0" err="1"/>
              <a:t>Många</a:t>
            </a:r>
            <a:r>
              <a:rPr lang="en-GB" baseline="0" dirty="0"/>
              <a:t> </a:t>
            </a:r>
            <a:r>
              <a:rPr lang="en-GB" baseline="0" dirty="0" err="1"/>
              <a:t>olika</a:t>
            </a:r>
            <a:r>
              <a:rPr lang="en-GB" baseline="0" dirty="0"/>
              <a:t> </a:t>
            </a:r>
            <a:r>
              <a:rPr lang="en-GB" baseline="0" dirty="0" err="1"/>
              <a:t>typer</a:t>
            </a:r>
            <a:r>
              <a:rPr lang="en-GB" baseline="0" dirty="0"/>
              <a:t> </a:t>
            </a:r>
            <a:r>
              <a:rPr lang="en-GB" baseline="0" dirty="0" err="1"/>
              <a:t>av</a:t>
            </a:r>
            <a:r>
              <a:rPr lang="en-GB" baseline="0" dirty="0"/>
              <a:t> </a:t>
            </a:r>
            <a:r>
              <a:rPr lang="en-GB" baseline="0" dirty="0" err="1"/>
              <a:t>åtgärder</a:t>
            </a:r>
            <a:r>
              <a:rPr lang="en-GB" baseline="0" dirty="0"/>
              <a:t> </a:t>
            </a:r>
            <a:r>
              <a:rPr lang="en-GB" baseline="0" dirty="0" err="1"/>
              <a:t>på</a:t>
            </a:r>
            <a:r>
              <a:rPr lang="en-GB" baseline="0" dirty="0"/>
              <a:t> </a:t>
            </a:r>
            <a:r>
              <a:rPr lang="en-GB" baseline="0" dirty="0" err="1"/>
              <a:t>bordet</a:t>
            </a:r>
            <a:r>
              <a:rPr lang="en-GB" baseline="0" dirty="0"/>
              <a:t> </a:t>
            </a:r>
            <a:r>
              <a:rPr lang="en-GB" baseline="0" dirty="0" err="1"/>
              <a:t>vars</a:t>
            </a:r>
            <a:r>
              <a:rPr lang="en-GB" baseline="0" dirty="0"/>
              <a:t> </a:t>
            </a:r>
            <a:r>
              <a:rPr lang="en-GB" baseline="0" dirty="0" err="1"/>
              <a:t>konsekvenser</a:t>
            </a:r>
            <a:r>
              <a:rPr lang="en-GB" baseline="0" dirty="0"/>
              <a:t> </a:t>
            </a:r>
            <a:r>
              <a:rPr lang="en-GB" baseline="0" dirty="0" err="1"/>
              <a:t>måste</a:t>
            </a:r>
            <a:r>
              <a:rPr lang="en-GB" baseline="0" dirty="0"/>
              <a:t> </a:t>
            </a:r>
            <a:r>
              <a:rPr lang="en-GB" baseline="0" dirty="0" err="1"/>
              <a:t>vägas</a:t>
            </a:r>
            <a:r>
              <a:rPr lang="en-GB" baseline="0" dirty="0"/>
              <a:t> mot </a:t>
            </a:r>
            <a:r>
              <a:rPr lang="en-GB" baseline="0" dirty="0" err="1"/>
              <a:t>varandra</a:t>
            </a:r>
            <a:r>
              <a:rPr lang="en-GB" baseline="0" dirty="0"/>
              <a:t>. </a:t>
            </a:r>
            <a:r>
              <a:rPr lang="en-GB" baseline="0" dirty="0" err="1"/>
              <a:t>Alla</a:t>
            </a:r>
            <a:r>
              <a:rPr lang="en-GB" baseline="0" dirty="0"/>
              <a:t> </a:t>
            </a:r>
            <a:r>
              <a:rPr lang="en-GB" baseline="0" dirty="0" err="1"/>
              <a:t>lösningar</a:t>
            </a:r>
            <a:r>
              <a:rPr lang="en-GB" baseline="0" dirty="0"/>
              <a:t> </a:t>
            </a:r>
            <a:r>
              <a:rPr lang="en-GB" baseline="0" dirty="0" err="1"/>
              <a:t>har</a:t>
            </a:r>
            <a:r>
              <a:rPr lang="en-GB" baseline="0" dirty="0"/>
              <a:t> </a:t>
            </a:r>
            <a:r>
              <a:rPr lang="en-GB" baseline="0" dirty="0" err="1"/>
              <a:t>sina</a:t>
            </a:r>
            <a:r>
              <a:rPr lang="en-GB" baseline="0" dirty="0"/>
              <a:t> </a:t>
            </a:r>
            <a:r>
              <a:rPr lang="en-GB" baseline="0" dirty="0" err="1"/>
              <a:t>för</a:t>
            </a:r>
            <a:r>
              <a:rPr lang="en-GB" baseline="0" dirty="0"/>
              <a:t>- </a:t>
            </a:r>
            <a:r>
              <a:rPr lang="en-GB" baseline="0" dirty="0" err="1"/>
              <a:t>och</a:t>
            </a:r>
            <a:r>
              <a:rPr lang="en-GB" baseline="0" dirty="0"/>
              <a:t> </a:t>
            </a:r>
            <a:r>
              <a:rPr lang="en-GB" baseline="0" dirty="0" err="1"/>
              <a:t>nackdelar</a:t>
            </a:r>
            <a:r>
              <a:rPr lang="en-GB" baseline="0" dirty="0"/>
              <a:t>. </a:t>
            </a:r>
            <a:endParaRPr lang="en-GB" dirty="0"/>
          </a:p>
          <a:p>
            <a:pPr marL="0" indent="0" hangingPunct="0">
              <a:buFont typeface="Arial" panose="020B0604020202020204" pitchFamily="34" charset="0"/>
              <a:buNone/>
            </a:pPr>
            <a:endParaRPr lang="sv-SE" baseline="0" dirty="0"/>
          </a:p>
          <a:p>
            <a:pPr marL="0" marR="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sv-SE" sz="1200" dirty="0"/>
              <a:t>Utökade möjligheter till avtalssamverkan (delbetänkande)</a:t>
            </a:r>
            <a:r>
              <a:rPr lang="sv-SE" sz="1200" baseline="0" dirty="0"/>
              <a:t> ligger vid sidan av uppdraget som avser strukturella åtgärder. </a:t>
            </a:r>
            <a:endParaRPr lang="en-GB" sz="1200" dirty="0"/>
          </a:p>
          <a:p>
            <a:pPr marL="171450" indent="-171450" hangingPunct="0">
              <a:buFont typeface="Arial" panose="020B0604020202020204" pitchFamily="34" charset="0"/>
              <a:buChar char="•"/>
            </a:pPr>
            <a:endParaRPr lang="sv-SE" baseline="0" dirty="0"/>
          </a:p>
          <a:p>
            <a:pPr hangingPunct="0"/>
            <a:r>
              <a:rPr lang="sv-SE" baseline="0" dirty="0"/>
              <a:t>Kommittén ska även väga åtgärdernas verkningsgrad mot kommunernas olika strukturella förutsättningar. </a:t>
            </a:r>
          </a:p>
          <a:p>
            <a:pPr hangingPunct="0"/>
            <a:endParaRPr lang="sv-SE" baseline="0" dirty="0"/>
          </a:p>
          <a:p>
            <a:pPr hangingPunct="0"/>
            <a:r>
              <a:rPr lang="sv-SE" baseline="0" dirty="0"/>
              <a:t>Sammantaget kan en kombination av åtgärder vara en framkomlig väg. </a:t>
            </a:r>
          </a:p>
        </p:txBody>
      </p:sp>
      <p:sp>
        <p:nvSpPr>
          <p:cNvPr id="4" name="Platshållare för bildnummer 3"/>
          <p:cNvSpPr>
            <a:spLocks noGrp="1"/>
          </p:cNvSpPr>
          <p:nvPr>
            <p:ph type="sldNum" sz="quarter" idx="10"/>
          </p:nvPr>
        </p:nvSpPr>
        <p:spPr/>
        <p:txBody>
          <a:bodyPr/>
          <a:lstStyle/>
          <a:p>
            <a:fld id="{3963ADE2-9A48-4224-AB40-B39B2ACB0F11}" type="slidenum">
              <a:rPr lang="sv-SE" smtClean="0"/>
              <a:t>5</a:t>
            </a:fld>
            <a:endParaRPr lang="sv-SE"/>
          </a:p>
        </p:txBody>
      </p:sp>
    </p:spTree>
    <p:extLst>
      <p:ext uri="{BB962C8B-B14F-4D97-AF65-F5344CB8AC3E}">
        <p14:creationId xmlns:p14="http://schemas.microsoft.com/office/powerpoint/2010/main" val="3486947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sv-SE" b="1" dirty="0"/>
              <a:t>Skillnaderna mellan landets kommuner växer</a:t>
            </a:r>
          </a:p>
          <a:p>
            <a:pPr marL="0" marR="0" indent="0" algn="l" defTabSz="914400" rtl="0" eaLnBrk="1" fontAlgn="auto" latinLnBrk="0" hangingPunct="0">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Framförallt urbaniseringen</a:t>
            </a:r>
            <a:r>
              <a:rPr lang="sv-SE" sz="1200" kern="1200" baseline="0" dirty="0">
                <a:solidFill>
                  <a:schemeClr val="tx1"/>
                </a:solidFill>
                <a:effectLst/>
                <a:latin typeface="+mn-lt"/>
                <a:ea typeface="+mn-ea"/>
                <a:cs typeface="+mn-cs"/>
              </a:rPr>
              <a:t> och en förändrad demografi </a:t>
            </a:r>
            <a:r>
              <a:rPr lang="sv-SE" sz="1200" kern="1200" dirty="0">
                <a:solidFill>
                  <a:schemeClr val="tx1"/>
                </a:solidFill>
                <a:effectLst/>
                <a:latin typeface="+mn-lt"/>
                <a:ea typeface="+mn-ea"/>
                <a:cs typeface="+mn-cs"/>
              </a:rPr>
              <a:t>medför att skillnaderna mellan landets kommuner växer. L</a:t>
            </a:r>
            <a:r>
              <a:rPr lang="sv-SE" sz="1200" kern="1200" baseline="0" dirty="0">
                <a:solidFill>
                  <a:schemeClr val="tx1"/>
                </a:solidFill>
                <a:effectLst/>
                <a:latin typeface="+mn-lt"/>
                <a:ea typeface="+mn-ea"/>
                <a:cs typeface="+mn-cs"/>
              </a:rPr>
              <a:t>eder till olika kapacitet att hantera såväl sitt uppdrag som utmaningarna. </a:t>
            </a:r>
          </a:p>
          <a:p>
            <a:pPr marL="0" marR="0" indent="0" algn="l" defTabSz="914400" rtl="0" eaLnBrk="1" fontAlgn="auto" latinLnBrk="0" hangingPunct="0">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sv-SE" b="1" dirty="0"/>
              <a:t>Kommuner med stora respektive små befolkningsunderlag</a:t>
            </a:r>
            <a:endParaRPr lang="sv-SE" sz="1200" b="1" kern="120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I den minsta kommunen, Bjurholm (2453), bor </a:t>
            </a:r>
            <a:r>
              <a:rPr lang="sv-SE" sz="1200" kern="1200" baseline="0" dirty="0">
                <a:solidFill>
                  <a:schemeClr val="tx1"/>
                </a:solidFill>
                <a:effectLst/>
                <a:latin typeface="+mn-lt"/>
                <a:ea typeface="+mn-ea"/>
                <a:cs typeface="+mn-cs"/>
              </a:rPr>
              <a:t>knappt 0,3 procent av Sveriges befolkning. I de 10 minsta kommunerna bor sammanlagt 31 285 personer, att jämföra med 2 855 044 personer i de 10 största. </a:t>
            </a:r>
          </a:p>
          <a:p>
            <a:pPr marL="0" marR="0" lvl="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r>
              <a:rPr lang="sv-SE" b="1" dirty="0"/>
              <a:t>Tät-, respektive glesbefolkade kommuner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Förutsättningarna</a:t>
            </a:r>
            <a:r>
              <a:rPr lang="sv-SE" b="0" baseline="0" dirty="0"/>
              <a:t> för </a:t>
            </a:r>
            <a:r>
              <a:rPr lang="sv-SE" b="0" dirty="0"/>
              <a:t>kommunens möjligheter att </a:t>
            </a:r>
            <a:r>
              <a:rPr lang="sv-SE" b="0" baseline="0" dirty="0"/>
              <a:t>organisera sin verksamhet påverkas i stor utsträckning av kommunens geografi. </a:t>
            </a:r>
            <a:r>
              <a:rPr lang="sv-SE" sz="1200" kern="1200" dirty="0">
                <a:solidFill>
                  <a:schemeClr val="tx1"/>
                </a:solidFill>
                <a:effectLst/>
                <a:latin typeface="+mn-lt"/>
                <a:ea typeface="+mn-ea"/>
                <a:cs typeface="+mn-cs"/>
              </a:rPr>
              <a:t>Flertalet kommuner har förutom en liten befolkning även en stor geografisk yta.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r>
              <a:rPr lang="sv-SE" b="1" dirty="0"/>
              <a:t>Skillnader</a:t>
            </a:r>
            <a:r>
              <a:rPr lang="sv-SE" b="1" baseline="0" dirty="0"/>
              <a:t> i d</a:t>
            </a:r>
            <a:r>
              <a:rPr lang="sv-SE" b="1" dirty="0"/>
              <a:t>emografisk</a:t>
            </a:r>
            <a:r>
              <a:rPr lang="sv-SE" b="1" baseline="0" dirty="0"/>
              <a:t> sammansättning</a:t>
            </a:r>
            <a:endParaRPr lang="sv-SE" b="1" dirty="0"/>
          </a:p>
          <a:p>
            <a:r>
              <a:rPr lang="sv-SE" b="0" dirty="0"/>
              <a:t>Skillnader i demografisk sammansättning</a:t>
            </a:r>
            <a:r>
              <a:rPr lang="sv-SE" b="0" baseline="0" dirty="0"/>
              <a:t> och åldersstruktur resulterar i högre tryck på olika delar av kommunens välfärdsverksamhet. </a:t>
            </a:r>
          </a:p>
          <a:p>
            <a:endParaRPr lang="sv-SE" sz="1200" kern="1200" dirty="0">
              <a:solidFill>
                <a:schemeClr val="tx1"/>
              </a:solidFill>
              <a:effectLst/>
              <a:latin typeface="+mn-lt"/>
              <a:ea typeface="+mn-ea"/>
              <a:cs typeface="+mn-cs"/>
            </a:endParaRPr>
          </a:p>
          <a:p>
            <a:pPr hangingPunct="0"/>
            <a:r>
              <a:rPr lang="sv-SE" sz="1200" kern="1200" dirty="0">
                <a:solidFill>
                  <a:schemeClr val="tx1"/>
                </a:solidFill>
                <a:effectLst/>
                <a:latin typeface="+mn-lt"/>
                <a:ea typeface="+mn-ea"/>
                <a:cs typeface="+mn-cs"/>
              </a:rPr>
              <a:t>Kommunsektorn är långt ifrån homogen</a:t>
            </a:r>
            <a:r>
              <a:rPr lang="sv-SE" sz="1200" kern="1200" baseline="0" dirty="0">
                <a:solidFill>
                  <a:schemeClr val="tx1"/>
                </a:solidFill>
                <a:effectLst/>
                <a:latin typeface="+mn-lt"/>
                <a:ea typeface="+mn-ea"/>
                <a:cs typeface="+mn-cs"/>
              </a:rPr>
              <a:t> och d</a:t>
            </a:r>
            <a:r>
              <a:rPr lang="sv-SE" sz="1200" kern="1200" dirty="0">
                <a:solidFill>
                  <a:schemeClr val="tx1"/>
                </a:solidFill>
                <a:effectLst/>
                <a:latin typeface="+mn-lt"/>
                <a:ea typeface="+mn-ea"/>
                <a:cs typeface="+mn-cs"/>
              </a:rPr>
              <a:t>et är viktigt att </a:t>
            </a:r>
            <a:r>
              <a:rPr lang="sv-SE" sz="1200" kern="1200" baseline="0" dirty="0">
                <a:solidFill>
                  <a:schemeClr val="tx1"/>
                </a:solidFill>
                <a:effectLst/>
                <a:latin typeface="+mn-lt"/>
                <a:ea typeface="+mn-ea"/>
                <a:cs typeface="+mn-cs"/>
              </a:rPr>
              <a:t>alla </a:t>
            </a:r>
            <a:r>
              <a:rPr lang="sv-SE" sz="1200" kern="1200" dirty="0">
                <a:solidFill>
                  <a:schemeClr val="tx1"/>
                </a:solidFill>
                <a:effectLst/>
                <a:latin typeface="+mn-lt"/>
                <a:ea typeface="+mn-ea"/>
                <a:cs typeface="+mn-cs"/>
              </a:rPr>
              <a:t>dessa varierande</a:t>
            </a:r>
            <a:r>
              <a:rPr lang="sv-SE" sz="1200" kern="1200" baseline="0" dirty="0">
                <a:solidFill>
                  <a:schemeClr val="tx1"/>
                </a:solidFill>
                <a:effectLst/>
                <a:latin typeface="+mn-lt"/>
                <a:ea typeface="+mn-ea"/>
                <a:cs typeface="+mn-cs"/>
              </a:rPr>
              <a:t> förutsättningar tas</a:t>
            </a:r>
            <a:r>
              <a:rPr lang="sv-SE" sz="1200" kern="1200" dirty="0">
                <a:solidFill>
                  <a:schemeClr val="tx1"/>
                </a:solidFill>
                <a:effectLst/>
                <a:latin typeface="+mn-lt"/>
                <a:ea typeface="+mn-ea"/>
                <a:cs typeface="+mn-cs"/>
              </a:rPr>
              <a:t> i beaktan i utredningen</a:t>
            </a:r>
            <a:endParaRPr lang="sv-SE" dirty="0"/>
          </a:p>
        </p:txBody>
      </p:sp>
      <p:sp>
        <p:nvSpPr>
          <p:cNvPr id="4" name="Platshållare för bildnummer 3"/>
          <p:cNvSpPr>
            <a:spLocks noGrp="1"/>
          </p:cNvSpPr>
          <p:nvPr>
            <p:ph type="sldNum" sz="quarter" idx="10"/>
          </p:nvPr>
        </p:nvSpPr>
        <p:spPr/>
        <p:txBody>
          <a:bodyPr/>
          <a:lstStyle/>
          <a:p>
            <a:fld id="{3963ADE2-9A48-4224-AB40-B39B2ACB0F11}" type="slidenum">
              <a:rPr lang="sv-SE" smtClean="0"/>
              <a:t>6</a:t>
            </a:fld>
            <a:endParaRPr lang="sv-SE"/>
          </a:p>
        </p:txBody>
      </p:sp>
    </p:spTree>
    <p:extLst>
      <p:ext uri="{BB962C8B-B14F-4D97-AF65-F5344CB8AC3E}">
        <p14:creationId xmlns:p14="http://schemas.microsoft.com/office/powerpoint/2010/main" val="199493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baseline="0" dirty="0" err="1"/>
              <a:t>Många</a:t>
            </a:r>
            <a:r>
              <a:rPr lang="en-GB" baseline="0" dirty="0"/>
              <a:t> </a:t>
            </a:r>
            <a:r>
              <a:rPr lang="en-GB" baseline="0" dirty="0" err="1"/>
              <a:t>olika</a:t>
            </a:r>
            <a:r>
              <a:rPr lang="en-GB" baseline="0" dirty="0"/>
              <a:t> </a:t>
            </a:r>
            <a:r>
              <a:rPr lang="en-GB" baseline="0" dirty="0" err="1"/>
              <a:t>typer</a:t>
            </a:r>
            <a:r>
              <a:rPr lang="en-GB" baseline="0" dirty="0"/>
              <a:t> </a:t>
            </a:r>
            <a:r>
              <a:rPr lang="en-GB" baseline="0" dirty="0" err="1"/>
              <a:t>av</a:t>
            </a:r>
            <a:r>
              <a:rPr lang="en-GB" baseline="0" dirty="0"/>
              <a:t> </a:t>
            </a:r>
            <a:r>
              <a:rPr lang="en-GB" baseline="0" dirty="0" err="1"/>
              <a:t>åtgärder</a:t>
            </a:r>
            <a:r>
              <a:rPr lang="en-GB" baseline="0" dirty="0"/>
              <a:t> </a:t>
            </a:r>
            <a:r>
              <a:rPr lang="en-GB" baseline="0" dirty="0" err="1"/>
              <a:t>på</a:t>
            </a:r>
            <a:r>
              <a:rPr lang="en-GB" baseline="0" dirty="0"/>
              <a:t> </a:t>
            </a:r>
            <a:r>
              <a:rPr lang="en-GB" baseline="0" dirty="0" err="1"/>
              <a:t>bordet</a:t>
            </a:r>
            <a:r>
              <a:rPr lang="en-GB" baseline="0" dirty="0"/>
              <a:t> </a:t>
            </a:r>
            <a:r>
              <a:rPr lang="en-GB" baseline="0" dirty="0" err="1"/>
              <a:t>vars</a:t>
            </a:r>
            <a:r>
              <a:rPr lang="en-GB" baseline="0" dirty="0"/>
              <a:t> </a:t>
            </a:r>
            <a:r>
              <a:rPr lang="en-GB" baseline="0" dirty="0" err="1"/>
              <a:t>konsekvenser</a:t>
            </a:r>
            <a:r>
              <a:rPr lang="en-GB" baseline="0" dirty="0"/>
              <a:t> </a:t>
            </a:r>
            <a:r>
              <a:rPr lang="en-GB" baseline="0" dirty="0" err="1"/>
              <a:t>måste</a:t>
            </a:r>
            <a:r>
              <a:rPr lang="en-GB" baseline="0" dirty="0"/>
              <a:t> </a:t>
            </a:r>
            <a:r>
              <a:rPr lang="en-GB" baseline="0" dirty="0" err="1"/>
              <a:t>vägas</a:t>
            </a:r>
            <a:r>
              <a:rPr lang="en-GB" baseline="0" dirty="0"/>
              <a:t> mot </a:t>
            </a:r>
            <a:r>
              <a:rPr lang="en-GB" baseline="0" dirty="0" err="1"/>
              <a:t>varandra</a:t>
            </a:r>
            <a:r>
              <a:rPr lang="en-GB" baseline="0" dirty="0"/>
              <a:t>. </a:t>
            </a:r>
            <a:r>
              <a:rPr lang="en-GB" baseline="0" dirty="0" err="1"/>
              <a:t>Alla</a:t>
            </a:r>
            <a:r>
              <a:rPr lang="en-GB" baseline="0" dirty="0"/>
              <a:t> </a:t>
            </a:r>
            <a:r>
              <a:rPr lang="en-GB" baseline="0" dirty="0" err="1"/>
              <a:t>lösningar</a:t>
            </a:r>
            <a:r>
              <a:rPr lang="en-GB" baseline="0" dirty="0"/>
              <a:t> </a:t>
            </a:r>
            <a:r>
              <a:rPr lang="en-GB" baseline="0" dirty="0" err="1"/>
              <a:t>har</a:t>
            </a:r>
            <a:r>
              <a:rPr lang="en-GB" baseline="0" dirty="0"/>
              <a:t> </a:t>
            </a:r>
            <a:r>
              <a:rPr lang="en-GB" baseline="0" dirty="0" err="1"/>
              <a:t>sina</a:t>
            </a:r>
            <a:r>
              <a:rPr lang="en-GB" baseline="0" dirty="0"/>
              <a:t> </a:t>
            </a:r>
            <a:r>
              <a:rPr lang="en-GB" baseline="0" dirty="0" err="1"/>
              <a:t>för</a:t>
            </a:r>
            <a:r>
              <a:rPr lang="en-GB" baseline="0" dirty="0"/>
              <a:t>- </a:t>
            </a:r>
            <a:r>
              <a:rPr lang="en-GB" baseline="0" dirty="0" err="1"/>
              <a:t>och</a:t>
            </a:r>
            <a:r>
              <a:rPr lang="en-GB" baseline="0" dirty="0"/>
              <a:t> </a:t>
            </a:r>
            <a:r>
              <a:rPr lang="en-GB" baseline="0" dirty="0" err="1"/>
              <a:t>nackdelar</a:t>
            </a:r>
            <a:r>
              <a:rPr lang="en-GB" baseline="0" dirty="0"/>
              <a:t>. </a:t>
            </a:r>
            <a:endParaRPr lang="en-GB" dirty="0"/>
          </a:p>
          <a:p>
            <a:pPr marL="0" indent="0" hangingPunct="0">
              <a:buFont typeface="Arial" panose="020B0604020202020204" pitchFamily="34" charset="0"/>
              <a:buNone/>
            </a:pPr>
            <a:endParaRPr lang="sv-SE" baseline="0" dirty="0"/>
          </a:p>
          <a:p>
            <a:pPr marL="0" marR="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sv-SE" sz="1200" dirty="0"/>
              <a:t>Utökade möjligheter till avtalssamverkan (delbetänkande)</a:t>
            </a:r>
            <a:r>
              <a:rPr lang="sv-SE" sz="1200" baseline="0" dirty="0"/>
              <a:t> ligger vid sidan av uppdraget som avser strukturella åtgärder. </a:t>
            </a:r>
            <a:endParaRPr lang="en-GB" sz="1200" dirty="0"/>
          </a:p>
          <a:p>
            <a:pPr marL="171450" indent="-171450" hangingPunct="0">
              <a:buFont typeface="Arial" panose="020B0604020202020204" pitchFamily="34" charset="0"/>
              <a:buChar char="•"/>
            </a:pPr>
            <a:endParaRPr lang="sv-SE" baseline="0" dirty="0"/>
          </a:p>
          <a:p>
            <a:pPr hangingPunct="0"/>
            <a:r>
              <a:rPr lang="sv-SE" baseline="0" dirty="0"/>
              <a:t>Kommittén ska även väga åtgärdernas verkningsgrad mot kommunernas olika strukturella förutsättningar. </a:t>
            </a:r>
          </a:p>
          <a:p>
            <a:pPr hangingPunct="0"/>
            <a:endParaRPr lang="sv-SE" baseline="0" dirty="0"/>
          </a:p>
          <a:p>
            <a:pPr hangingPunct="0"/>
            <a:r>
              <a:rPr lang="sv-SE" baseline="0" dirty="0"/>
              <a:t>Sammantaget kan en kombination av åtgärder vara en framkomlig väg. </a:t>
            </a:r>
          </a:p>
        </p:txBody>
      </p:sp>
      <p:sp>
        <p:nvSpPr>
          <p:cNvPr id="4" name="Platshållare för bildnummer 3"/>
          <p:cNvSpPr>
            <a:spLocks noGrp="1"/>
          </p:cNvSpPr>
          <p:nvPr>
            <p:ph type="sldNum" sz="quarter" idx="10"/>
          </p:nvPr>
        </p:nvSpPr>
        <p:spPr/>
        <p:txBody>
          <a:bodyPr/>
          <a:lstStyle/>
          <a:p>
            <a:fld id="{3963ADE2-9A48-4224-AB40-B39B2ACB0F11}" type="slidenum">
              <a:rPr lang="sv-SE" smtClean="0"/>
              <a:t>7</a:t>
            </a:fld>
            <a:endParaRPr lang="sv-SE"/>
          </a:p>
        </p:txBody>
      </p:sp>
    </p:spTree>
    <p:extLst>
      <p:ext uri="{BB962C8B-B14F-4D97-AF65-F5344CB8AC3E}">
        <p14:creationId xmlns:p14="http://schemas.microsoft.com/office/powerpoint/2010/main" val="446637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hangingPunct="0"/>
            <a:r>
              <a:rPr lang="sv-SE" sz="1200" kern="1200" dirty="0">
                <a:solidFill>
                  <a:schemeClr val="tx1"/>
                </a:solidFill>
                <a:effectLst/>
                <a:latin typeface="+mn-lt"/>
                <a:ea typeface="+mn-ea"/>
                <a:cs typeface="+mn-cs"/>
              </a:rPr>
              <a:t>Både</a:t>
            </a:r>
            <a:r>
              <a:rPr lang="sv-SE" sz="1200" kern="1200" baseline="0" dirty="0">
                <a:solidFill>
                  <a:schemeClr val="tx1"/>
                </a:solidFill>
                <a:effectLst/>
                <a:latin typeface="+mn-lt"/>
                <a:ea typeface="+mn-ea"/>
                <a:cs typeface="+mn-cs"/>
              </a:rPr>
              <a:t> idag och framöver har man kunnat identifiera ett antal</a:t>
            </a:r>
            <a:r>
              <a:rPr lang="sv-SE" sz="1200" kern="1200" dirty="0">
                <a:solidFill>
                  <a:schemeClr val="tx1"/>
                </a:solidFill>
                <a:effectLst/>
                <a:latin typeface="+mn-lt"/>
                <a:ea typeface="+mn-ea"/>
                <a:cs typeface="+mn-cs"/>
              </a:rPr>
              <a:t> utmaningar till följd av samhällsutvecklingen.</a:t>
            </a:r>
          </a:p>
          <a:p>
            <a:pPr hangingPunct="0"/>
            <a:endParaRPr lang="sv-SE" b="1" dirty="0"/>
          </a:p>
          <a:p>
            <a:pPr marL="0" marR="0" lvl="0" indent="0" algn="l" defTabSz="914400" rtl="0" eaLnBrk="1" fontAlgn="auto" latinLnBrk="0" hangingPunct="0">
              <a:lnSpc>
                <a:spcPct val="100000"/>
              </a:lnSpc>
              <a:spcBef>
                <a:spcPts val="0"/>
              </a:spcBef>
              <a:spcAft>
                <a:spcPts val="0"/>
              </a:spcAft>
              <a:buClrTx/>
              <a:buSzTx/>
              <a:buFontTx/>
              <a:buNone/>
              <a:tabLst/>
              <a:defRPr/>
            </a:pPr>
            <a:r>
              <a:rPr lang="sv-SE" b="1" dirty="0"/>
              <a:t>Urbanisering</a:t>
            </a:r>
            <a:r>
              <a:rPr lang="sv-SE"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Inte minst urbaniseringstrenden.</a:t>
            </a:r>
            <a:r>
              <a:rPr lang="sv-SE" baseline="0" dirty="0"/>
              <a:t> Idag bor mer än hälften av Sveriges befolkning i de tre storstadslänen Skåne, Stockholm och Västra Götaland. </a:t>
            </a:r>
            <a:r>
              <a:rPr lang="sv-SE" sz="1200" kern="1200" dirty="0">
                <a:solidFill>
                  <a:schemeClr val="tx1"/>
                </a:solidFill>
                <a:effectLst/>
                <a:latin typeface="+mn-lt"/>
                <a:ea typeface="+mn-ea"/>
                <a:cs typeface="+mn-cs"/>
              </a:rPr>
              <a:t>Närmar</a:t>
            </a:r>
            <a:r>
              <a:rPr lang="sv-SE" sz="1200" kern="1200" baseline="0" dirty="0">
                <a:solidFill>
                  <a:schemeClr val="tx1"/>
                </a:solidFill>
                <a:effectLst/>
                <a:latin typeface="+mn-lt"/>
                <a:ea typeface="+mn-ea"/>
                <a:cs typeface="+mn-cs"/>
              </a:rPr>
              <a:t>e </a:t>
            </a:r>
            <a:r>
              <a:rPr lang="sv-SE" sz="1200" kern="1200" dirty="0">
                <a:solidFill>
                  <a:schemeClr val="tx1"/>
                </a:solidFill>
                <a:effectLst/>
                <a:latin typeface="+mn-lt"/>
                <a:ea typeface="+mn-ea"/>
                <a:cs typeface="+mn-cs"/>
              </a:rPr>
              <a:t>hälften av kommunerna har tappat i befolkning sedan kommunreformen på 70-talet. Urbaniseringstrenden är stark och sker inte bara till de största städerna i landet utan även till de största orterna inom länen – och centralisering</a:t>
            </a:r>
            <a:r>
              <a:rPr lang="sv-SE" sz="1200" kern="1200" baseline="0" dirty="0">
                <a:solidFill>
                  <a:schemeClr val="tx1"/>
                </a:solidFill>
                <a:effectLst/>
                <a:latin typeface="+mn-lt"/>
                <a:ea typeface="+mn-ea"/>
                <a:cs typeface="+mn-cs"/>
              </a:rPr>
              <a:t> inom kommunerna</a:t>
            </a:r>
            <a:r>
              <a:rPr lang="sv-SE"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FF0000"/>
              </a:solidFill>
            </a:endParaRPr>
          </a:p>
          <a:p>
            <a:pPr hangingPunct="0"/>
            <a:r>
              <a:rPr lang="sv-SE" b="1" dirty="0"/>
              <a:t>Demografi</a:t>
            </a:r>
            <a:endParaRPr lang="sv-SE" dirty="0"/>
          </a:p>
          <a:p>
            <a:pPr hangingPunct="0"/>
            <a:r>
              <a:rPr lang="sv-SE" dirty="0"/>
              <a:t>Demografin</a:t>
            </a:r>
            <a:r>
              <a:rPr lang="sv-SE" baseline="0" dirty="0"/>
              <a:t> förändras, delvis som res. av att m</a:t>
            </a:r>
            <a:r>
              <a:rPr lang="sv-SE" dirty="0"/>
              <a:t>edellivslängden fortsätter att stiga,</a:t>
            </a:r>
            <a:r>
              <a:rPr lang="sv-SE" baseline="0" dirty="0"/>
              <a:t> antalet äldre ökar, samtidigt som m</a:t>
            </a:r>
            <a:r>
              <a:rPr lang="sv-SE" dirty="0"/>
              <a:t>ånga i offentlig sektor går i pension</a:t>
            </a:r>
            <a:r>
              <a:rPr lang="sv-SE" baseline="0" dirty="0"/>
              <a:t> = </a:t>
            </a:r>
            <a:r>
              <a:rPr lang="sv-SE" dirty="0"/>
              <a:t>behoven i välfärden stiger. Dessutom</a:t>
            </a:r>
            <a:r>
              <a:rPr lang="sv-SE" baseline="0" dirty="0"/>
              <a:t> flyttar e</a:t>
            </a:r>
            <a:r>
              <a:rPr lang="sv-SE" dirty="0"/>
              <a:t>n högre andel</a:t>
            </a:r>
            <a:r>
              <a:rPr lang="sv-SE" baseline="0" dirty="0"/>
              <a:t> </a:t>
            </a:r>
            <a:r>
              <a:rPr lang="sv-SE" dirty="0"/>
              <a:t>av de yngre till större städer, vilket gör att de äldre blir kvar i de mindre kommunerna. </a:t>
            </a:r>
            <a:r>
              <a:rPr lang="sv-SE" sz="1200" dirty="0"/>
              <a:t>Den</a:t>
            </a:r>
            <a:r>
              <a:rPr lang="sv-SE" sz="1200" baseline="0" dirty="0"/>
              <a:t> demografiska utvecklingen leder till att allt färre behöver försörja allt fler.</a:t>
            </a:r>
            <a:r>
              <a:rPr lang="sv-SE" sz="1200" dirty="0"/>
              <a:t> </a:t>
            </a:r>
            <a:r>
              <a:rPr lang="sv-SE" sz="1200" baseline="0" dirty="0"/>
              <a:t>Försörjningskvoten stiger generellt sett i alla kommuner, men utvecklingen är särskilt dramatisk i de kommuner som också tappar i befolkning.</a:t>
            </a:r>
            <a:r>
              <a:rPr lang="sv-SE" sz="1200" dirty="0"/>
              <a:t> </a:t>
            </a:r>
          </a:p>
          <a:p>
            <a:pPr lvl="0" hangingPunct="0"/>
            <a:endParaRPr lang="sv-SE" sz="1200" i="0" kern="1200" baseline="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sv-SE" sz="1200" b="1" i="0" kern="1200" dirty="0">
                <a:solidFill>
                  <a:schemeClr val="tx1"/>
                </a:solidFill>
                <a:effectLst/>
                <a:latin typeface="+mn-lt"/>
                <a:ea typeface="+mn-ea"/>
                <a:cs typeface="+mn-cs"/>
              </a:rPr>
              <a:t>Personal-</a:t>
            </a:r>
            <a:r>
              <a:rPr lang="sv-SE" sz="1200" b="1" i="0" kern="1200" baseline="0" dirty="0">
                <a:solidFill>
                  <a:schemeClr val="tx1"/>
                </a:solidFill>
                <a:effectLst/>
                <a:latin typeface="+mn-lt"/>
                <a:ea typeface="+mn-ea"/>
                <a:cs typeface="+mn-cs"/>
              </a:rPr>
              <a:t> och kompetensförsörjning </a:t>
            </a:r>
          </a:p>
          <a:p>
            <a:pPr marL="0" marR="0" lvl="0" indent="0" algn="l" defTabSz="914400" rtl="0" eaLnBrk="1" fontAlgn="auto" latinLnBrk="0" hangingPunct="0">
              <a:lnSpc>
                <a:spcPct val="100000"/>
              </a:lnSpc>
              <a:spcBef>
                <a:spcPts val="0"/>
              </a:spcBef>
              <a:spcAft>
                <a:spcPts val="0"/>
              </a:spcAft>
              <a:buClrTx/>
              <a:buSzTx/>
              <a:buFontTx/>
              <a:buNone/>
              <a:tabLst/>
              <a:defRPr/>
            </a:pPr>
            <a:r>
              <a:rPr lang="sv-SE" sz="1200" i="0" kern="1200" baseline="0" dirty="0">
                <a:solidFill>
                  <a:schemeClr val="tx1"/>
                </a:solidFill>
                <a:effectLst/>
                <a:latin typeface="+mn-lt"/>
                <a:ea typeface="+mn-ea"/>
                <a:cs typeface="+mn-cs"/>
              </a:rPr>
              <a:t>Personal- och kompetensförsörjningen är en av de mest påtagliga utmaningarna för alla kommuner. A</a:t>
            </a:r>
            <a:r>
              <a:rPr lang="sv-SE" sz="1200" kern="1200" dirty="0">
                <a:solidFill>
                  <a:schemeClr val="tx1"/>
                </a:solidFill>
                <a:effectLst/>
                <a:latin typeface="+mn-lt"/>
                <a:ea typeface="+mn-ea"/>
                <a:cs typeface="+mn-cs"/>
              </a:rPr>
              <a:t>rbetskraftsbristen väntas öka inom såväl privat som offentlig sektor i en majoritet av landets kommuner.</a:t>
            </a:r>
            <a:r>
              <a:rPr lang="sv-SE" sz="1200" kern="1200" baseline="0" dirty="0">
                <a:solidFill>
                  <a:schemeClr val="tx1"/>
                </a:solidFill>
                <a:effectLst/>
                <a:latin typeface="+mn-lt"/>
                <a:ea typeface="+mn-ea"/>
                <a:cs typeface="+mn-cs"/>
              </a:rPr>
              <a:t> </a:t>
            </a:r>
          </a:p>
          <a:p>
            <a:pPr marL="0" marR="0" lvl="0" indent="0" algn="l" defTabSz="914400" rtl="0" eaLnBrk="1" fontAlgn="auto" latinLnBrk="0" hangingPunct="0">
              <a:lnSpc>
                <a:spcPct val="100000"/>
              </a:lnSpc>
              <a:spcBef>
                <a:spcPts val="0"/>
              </a:spcBef>
              <a:spcAft>
                <a:spcPts val="0"/>
              </a:spcAft>
              <a:buClrTx/>
              <a:buSzTx/>
              <a:buFontTx/>
              <a:buNone/>
              <a:tabLst/>
              <a:defRPr/>
            </a:pPr>
            <a:endParaRPr lang="sv-SE" sz="1200" dirty="0"/>
          </a:p>
          <a:p>
            <a:pPr hangingPunct="0"/>
            <a:r>
              <a:rPr lang="sv-SE" b="1" dirty="0"/>
              <a:t>Etablering och integration av nyanlända</a:t>
            </a:r>
            <a:endParaRPr lang="sv-SE" dirty="0"/>
          </a:p>
          <a:p>
            <a:pPr hangingPunct="0"/>
            <a:r>
              <a:rPr lang="sv-SE" baseline="0" dirty="0"/>
              <a:t>Integrationen av nyanlända ett omfattande och långsiktigt arbete. </a:t>
            </a:r>
          </a:p>
          <a:p>
            <a:pPr hangingPunct="0"/>
            <a:endParaRPr lang="sv-SE" sz="1200" b="1" baseline="0" dirty="0"/>
          </a:p>
          <a:p>
            <a:r>
              <a:rPr lang="sv-SE" b="1" dirty="0"/>
              <a:t>Växande anspråk på offentlig service</a:t>
            </a:r>
            <a:endParaRPr lang="sv-SE" dirty="0"/>
          </a:p>
          <a:p>
            <a:r>
              <a:rPr lang="sv-SE" sz="1200" baseline="0" dirty="0"/>
              <a:t>Generellt sett går det att se växande krav på den offentliga servicen. Det hänger ihop både med den teknologiska utvecklingen och att när vi generellt höjer vårt välstånd kommer också människors efterfrågan att öka – inte bara på privata tjänster, utan också på de offentliga. </a:t>
            </a:r>
            <a:endParaRPr lang="sv-SE" sz="1200" i="0" kern="1200" dirty="0">
              <a:solidFill>
                <a:schemeClr val="tx1"/>
              </a:solidFill>
              <a:effectLst/>
              <a:latin typeface="+mn-lt"/>
              <a:ea typeface="+mn-ea"/>
              <a:cs typeface="+mn-cs"/>
            </a:endParaRPr>
          </a:p>
          <a:p>
            <a:pPr hangingPunct="0"/>
            <a:endParaRPr lang="sv-SE" sz="1200" b="1" kern="1200" baseline="0" dirty="0">
              <a:solidFill>
                <a:schemeClr val="tx1"/>
              </a:solidFill>
              <a:effectLst/>
              <a:latin typeface="+mn-lt"/>
              <a:ea typeface="+mn-ea"/>
              <a:cs typeface="+mn-cs"/>
            </a:endParaRPr>
          </a:p>
          <a:p>
            <a:r>
              <a:rPr lang="sv-SE" b="1" dirty="0"/>
              <a:t>Växande</a:t>
            </a:r>
            <a:r>
              <a:rPr lang="sv-SE" b="1" baseline="0" dirty="0"/>
              <a:t> arbetsmarknadsregioner till följd av ökad rörlighet</a:t>
            </a:r>
            <a:endParaRPr lang="sv-SE" dirty="0"/>
          </a:p>
          <a:p>
            <a:r>
              <a:rPr lang="sv-SE" sz="1200" dirty="0"/>
              <a:t>Människor</a:t>
            </a:r>
            <a:r>
              <a:rPr lang="sv-SE" sz="1200" baseline="0" dirty="0"/>
              <a:t> rör sig över betydligt större ytor idag än tidigare. Arbetspendlingen över både kommun- och länsgränser är omfattande. Den ökande pendlingen medför nya utmaningar för planeringen av infrastruktur och kollektivtrafik över kommungränser och olika typer av samverkan. </a:t>
            </a:r>
          </a:p>
          <a:p>
            <a:pPr hangingPunct="0"/>
            <a:endParaRPr lang="sv-SE" sz="1200" b="1" kern="1200" baseline="0" dirty="0">
              <a:solidFill>
                <a:schemeClr val="tx1"/>
              </a:solidFill>
              <a:effectLst/>
              <a:latin typeface="+mn-lt"/>
              <a:ea typeface="+mn-ea"/>
              <a:cs typeface="+mn-cs"/>
            </a:endParaRPr>
          </a:p>
          <a:p>
            <a:pPr hangingPunct="0"/>
            <a:r>
              <a:rPr lang="sv-SE" sz="1200" b="1" kern="1200" baseline="0" dirty="0">
                <a:solidFill>
                  <a:schemeClr val="tx1"/>
                </a:solidFill>
                <a:effectLst/>
                <a:latin typeface="+mn-lt"/>
                <a:ea typeface="+mn-ea"/>
                <a:cs typeface="+mn-cs"/>
              </a:rPr>
              <a:t>Andra utmaningar</a:t>
            </a:r>
          </a:p>
          <a:p>
            <a:pPr marL="0" marR="0" indent="0" algn="l" defTabSz="914400" rtl="0" eaLnBrk="1" fontAlgn="auto" latinLnBrk="0" hangingPunct="0">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Därtill står</a:t>
            </a:r>
            <a:r>
              <a:rPr lang="sv-SE" sz="1200" kern="1200" baseline="0" dirty="0">
                <a:solidFill>
                  <a:schemeClr val="tx1"/>
                </a:solidFill>
                <a:effectLst/>
                <a:latin typeface="+mn-lt"/>
                <a:ea typeface="+mn-ea"/>
                <a:cs typeface="+mn-cs"/>
              </a:rPr>
              <a:t> kommunerna att hantera </a:t>
            </a:r>
            <a:r>
              <a:rPr lang="sv-SE" sz="1200" kern="1200" dirty="0">
                <a:solidFill>
                  <a:schemeClr val="tx1"/>
                </a:solidFill>
                <a:effectLst/>
                <a:latin typeface="+mn-lt"/>
                <a:ea typeface="+mn-ea"/>
                <a:cs typeface="+mn-cs"/>
              </a:rPr>
              <a:t>en förändrad näringslivsstruktur, klimatförändringar</a:t>
            </a:r>
            <a:r>
              <a:rPr lang="sv-SE" sz="1200" kern="1200" baseline="0" dirty="0">
                <a:solidFill>
                  <a:schemeClr val="tx1"/>
                </a:solidFill>
                <a:effectLst/>
                <a:latin typeface="+mn-lt"/>
                <a:ea typeface="+mn-ea"/>
                <a:cs typeface="+mn-cs"/>
              </a:rPr>
              <a:t> samt krav på </a:t>
            </a:r>
            <a:r>
              <a:rPr lang="sv-SE" sz="1200" kern="1200" dirty="0">
                <a:solidFill>
                  <a:schemeClr val="tx1"/>
                </a:solidFill>
                <a:effectLst/>
                <a:latin typeface="+mn-lt"/>
                <a:ea typeface="+mn-ea"/>
                <a:cs typeface="+mn-cs"/>
              </a:rPr>
              <a:t>digitalisering,</a:t>
            </a:r>
            <a:r>
              <a:rPr lang="sv-SE" sz="1200" kern="1200" baseline="0" dirty="0">
                <a:solidFill>
                  <a:schemeClr val="tx1"/>
                </a:solidFill>
                <a:effectLst/>
                <a:latin typeface="+mn-lt"/>
                <a:ea typeface="+mn-ea"/>
                <a:cs typeface="+mn-cs"/>
              </a:rPr>
              <a:t> våldsbejakande extremism</a:t>
            </a:r>
            <a:r>
              <a:rPr lang="sv-SE" sz="1200" kern="1200" dirty="0">
                <a:solidFill>
                  <a:schemeClr val="tx1"/>
                </a:solidFill>
                <a:effectLst/>
                <a:latin typeface="+mn-lt"/>
                <a:ea typeface="+mn-ea"/>
                <a:cs typeface="+mn-cs"/>
              </a:rPr>
              <a:t>.</a:t>
            </a:r>
            <a:r>
              <a:rPr lang="sv-SE" sz="1200" kern="1200" baseline="0" dirty="0">
                <a:solidFill>
                  <a:schemeClr val="tx1"/>
                </a:solidFill>
                <a:effectLst/>
                <a:latin typeface="+mn-lt"/>
                <a:ea typeface="+mn-ea"/>
                <a:cs typeface="+mn-cs"/>
              </a:rPr>
              <a:t> </a:t>
            </a:r>
          </a:p>
          <a:p>
            <a:pPr marL="0" marR="0" indent="0" algn="l" defTabSz="914400" rtl="0" eaLnBrk="1" fontAlgn="auto" latinLnBrk="0" hangingPunct="0">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3963ADE2-9A48-4224-AB40-B39B2ACB0F11}" type="slidenum">
              <a:rPr lang="sv-SE" smtClean="0"/>
              <a:t>8</a:t>
            </a:fld>
            <a:endParaRPr lang="sv-SE"/>
          </a:p>
        </p:txBody>
      </p:sp>
    </p:spTree>
    <p:extLst>
      <p:ext uri="{BB962C8B-B14F-4D97-AF65-F5344CB8AC3E}">
        <p14:creationId xmlns:p14="http://schemas.microsoft.com/office/powerpoint/2010/main" val="3661115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baseline="0" dirty="0"/>
          </a:p>
        </p:txBody>
      </p:sp>
      <p:sp>
        <p:nvSpPr>
          <p:cNvPr id="4" name="Platshållare för bildnummer 3"/>
          <p:cNvSpPr>
            <a:spLocks noGrp="1"/>
          </p:cNvSpPr>
          <p:nvPr>
            <p:ph type="sldNum" sz="quarter" idx="10"/>
          </p:nvPr>
        </p:nvSpPr>
        <p:spPr/>
        <p:txBody>
          <a:bodyPr/>
          <a:lstStyle/>
          <a:p>
            <a:fld id="{3963ADE2-9A48-4224-AB40-B39B2ACB0F11}" type="slidenum">
              <a:rPr lang="sv-SE" smtClean="0"/>
              <a:t>9</a:t>
            </a:fld>
            <a:endParaRPr lang="sv-SE"/>
          </a:p>
        </p:txBody>
      </p:sp>
    </p:spTree>
    <p:extLst>
      <p:ext uri="{BB962C8B-B14F-4D97-AF65-F5344CB8AC3E}">
        <p14:creationId xmlns:p14="http://schemas.microsoft.com/office/powerpoint/2010/main" val="1075797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Ref idx="1001">
        <a:schemeClr val="bg2"/>
      </p:bgRef>
    </p:bg>
    <p:spTree>
      <p:nvGrpSpPr>
        <p:cNvPr id="1" name=""/>
        <p:cNvGrpSpPr/>
        <p:nvPr/>
      </p:nvGrpSpPr>
      <p:grpSpPr>
        <a:xfrm>
          <a:off x="0" y="0"/>
          <a:ext cx="0" cy="0"/>
          <a:chOff x="0" y="0"/>
          <a:chExt cx="0" cy="0"/>
        </a:xfrm>
      </p:grpSpPr>
      <p:pic>
        <p:nvPicPr>
          <p:cNvPr id="9" name="Bildobjekt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501" y="6152555"/>
            <a:ext cx="1737835" cy="493779"/>
          </a:xfrm>
          <a:prstGeom prst="rect">
            <a:avLst/>
          </a:prstGeom>
        </p:spPr>
      </p:pic>
      <p:sp>
        <p:nvSpPr>
          <p:cNvPr id="2" name="Rubrik 1"/>
          <p:cNvSpPr>
            <a:spLocks noGrp="1"/>
          </p:cNvSpPr>
          <p:nvPr>
            <p:ph type="ctrTitle" hasCustomPrompt="1"/>
          </p:nvPr>
        </p:nvSpPr>
        <p:spPr>
          <a:xfrm>
            <a:off x="993268" y="729566"/>
            <a:ext cx="8893350" cy="2151531"/>
          </a:xfrm>
        </p:spPr>
        <p:txBody>
          <a:bodyPr lIns="0" rIns="0" anchor="t">
            <a:noAutofit/>
          </a:bodyPr>
          <a:lstStyle>
            <a:lvl1pPr algn="l">
              <a:defRPr sz="6400" baseline="0">
                <a:solidFill>
                  <a:schemeClr val="tx1"/>
                </a:solidFill>
              </a:defRPr>
            </a:lvl1pPr>
          </a:lstStyle>
          <a:p>
            <a:r>
              <a:rPr lang="sv-SE" dirty="0"/>
              <a:t>Klicka för att lägga till rubrik</a:t>
            </a:r>
          </a:p>
        </p:txBody>
      </p:sp>
      <p:sp>
        <p:nvSpPr>
          <p:cNvPr id="3" name="Underrubrik 2"/>
          <p:cNvSpPr>
            <a:spLocks noGrp="1"/>
          </p:cNvSpPr>
          <p:nvPr>
            <p:ph type="subTitle" idx="1"/>
          </p:nvPr>
        </p:nvSpPr>
        <p:spPr>
          <a:xfrm>
            <a:off x="988574" y="2900578"/>
            <a:ext cx="8898044" cy="1655762"/>
          </a:xfrm>
        </p:spPr>
        <p:txBody>
          <a:bodyPr lIns="0" rIns="0"/>
          <a:lstStyle>
            <a:lvl1pPr marL="0" indent="0" algn="l">
              <a:buNone/>
              <a:defRPr sz="2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p>
        </p:txBody>
      </p:sp>
      <p:sp>
        <p:nvSpPr>
          <p:cNvPr id="10" name="Rektangel 9"/>
          <p:cNvSpPr/>
          <p:nvPr/>
        </p:nvSpPr>
        <p:spPr>
          <a:xfrm>
            <a:off x="622800"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sv-SE" dirty="0"/>
          </a:p>
        </p:txBody>
      </p:sp>
      <p:sp>
        <p:nvSpPr>
          <p:cNvPr id="4" name="Platshållare för datum 3"/>
          <p:cNvSpPr>
            <a:spLocks noGrp="1"/>
          </p:cNvSpPr>
          <p:nvPr>
            <p:ph type="dt" sz="half" idx="10"/>
          </p:nvPr>
        </p:nvSpPr>
        <p:spPr/>
        <p:txBody>
          <a:bodyPr/>
          <a:lstStyle/>
          <a:p>
            <a:fld id="{15FFC64B-FC6D-47E9-9FFF-959CBC397F64}" type="datetime1">
              <a:rPr lang="sv-SE" smtClean="0"/>
              <a:t>2019-05-03</a:t>
            </a:fld>
            <a:endParaRPr lang="sv-SE" dirty="0"/>
          </a:p>
        </p:txBody>
      </p:sp>
      <p:sp>
        <p:nvSpPr>
          <p:cNvPr id="5" name="Platshållare för sidfot 4"/>
          <p:cNvSpPr>
            <a:spLocks noGrp="1"/>
          </p:cNvSpPr>
          <p:nvPr>
            <p:ph type="ftr" sz="quarter" idx="11"/>
          </p:nvPr>
        </p:nvSpPr>
        <p:spPr/>
        <p:txBody>
          <a:bodyPr/>
          <a:lstStyle/>
          <a:p>
            <a:r>
              <a:rPr lang="sv-SE"/>
              <a:t>Kommunutredningen Fi 2017:02</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5518194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re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22799" y="1893600"/>
            <a:ext cx="3405601" cy="4129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351843" y="1893600"/>
            <a:ext cx="3452400" cy="4129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3"/>
          <p:cNvSpPr>
            <a:spLocks noGrp="1"/>
          </p:cNvSpPr>
          <p:nvPr>
            <p:ph sz="half" idx="13"/>
          </p:nvPr>
        </p:nvSpPr>
        <p:spPr>
          <a:xfrm>
            <a:off x="8127687" y="1893600"/>
            <a:ext cx="3450828" cy="4129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datum 8"/>
          <p:cNvSpPr>
            <a:spLocks noGrp="1"/>
          </p:cNvSpPr>
          <p:nvPr>
            <p:ph type="dt" sz="half" idx="14"/>
          </p:nvPr>
        </p:nvSpPr>
        <p:spPr/>
        <p:txBody>
          <a:bodyPr/>
          <a:lstStyle/>
          <a:p>
            <a:fld id="{681E2A1F-096E-4313-A005-2795BC4E3087}" type="datetime1">
              <a:rPr lang="sv-SE" smtClean="0"/>
              <a:t>2019-05-03</a:t>
            </a:fld>
            <a:endParaRPr lang="sv-SE" dirty="0"/>
          </a:p>
        </p:txBody>
      </p:sp>
      <p:sp>
        <p:nvSpPr>
          <p:cNvPr id="10" name="Platshållare för sidfot 9"/>
          <p:cNvSpPr>
            <a:spLocks noGrp="1"/>
          </p:cNvSpPr>
          <p:nvPr>
            <p:ph type="ftr" sz="quarter" idx="15"/>
          </p:nvPr>
        </p:nvSpPr>
        <p:spPr/>
        <p:txBody>
          <a:bodyPr/>
          <a:lstStyle/>
          <a:p>
            <a:r>
              <a:rPr lang="sv-SE"/>
              <a:t>Kommunutredningen Fi 2017:02</a:t>
            </a:r>
            <a:endParaRPr lang="sv-SE" dirty="0"/>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94649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 med två bildtext/käll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6226887" y="1908063"/>
            <a:ext cx="5337668"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622799" y="1908063"/>
            <a:ext cx="5306401" cy="3421021"/>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8" name="Rubrik 7"/>
          <p:cNvSpPr>
            <a:spLocks noGrp="1"/>
          </p:cNvSpPr>
          <p:nvPr>
            <p:ph type="title"/>
          </p:nvPr>
        </p:nvSpPr>
        <p:spPr/>
        <p:txBody>
          <a:bodyPr/>
          <a:lstStyle/>
          <a:p>
            <a:r>
              <a:rPr lang="sv-SE"/>
              <a:t>Klicka här för att ändra format</a:t>
            </a:r>
          </a:p>
        </p:txBody>
      </p:sp>
      <p:sp>
        <p:nvSpPr>
          <p:cNvPr id="9" name="Platshållare för text 8"/>
          <p:cNvSpPr>
            <a:spLocks noGrp="1"/>
          </p:cNvSpPr>
          <p:nvPr>
            <p:ph type="body" sz="quarter" idx="13" hasCustomPrompt="1"/>
          </p:nvPr>
        </p:nvSpPr>
        <p:spPr>
          <a:xfrm>
            <a:off x="617565" y="5486400"/>
            <a:ext cx="5311635" cy="550863"/>
          </a:xfrm>
        </p:spPr>
        <p:txBody>
          <a:bodyPr anchor="b"/>
          <a:lstStyle>
            <a:lvl1pPr marL="0" indent="0" algn="r">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sv-SE" dirty="0"/>
              <a:t>Bildtext/källa</a:t>
            </a:r>
          </a:p>
        </p:txBody>
      </p:sp>
      <p:sp>
        <p:nvSpPr>
          <p:cNvPr id="2" name="Platshållare för datum 1"/>
          <p:cNvSpPr>
            <a:spLocks noGrp="1"/>
          </p:cNvSpPr>
          <p:nvPr>
            <p:ph type="dt" sz="half" idx="14"/>
          </p:nvPr>
        </p:nvSpPr>
        <p:spPr/>
        <p:txBody>
          <a:bodyPr/>
          <a:lstStyle/>
          <a:p>
            <a:fld id="{8C355A44-B2D2-4DD1-AE3C-B472781C744E}" type="datetime1">
              <a:rPr lang="sv-SE" smtClean="0"/>
              <a:t>2019-05-03</a:t>
            </a:fld>
            <a:endParaRPr lang="sv-SE" dirty="0"/>
          </a:p>
        </p:txBody>
      </p:sp>
      <p:sp>
        <p:nvSpPr>
          <p:cNvPr id="10" name="Platshållare för sidfot 9"/>
          <p:cNvSpPr>
            <a:spLocks noGrp="1"/>
          </p:cNvSpPr>
          <p:nvPr>
            <p:ph type="ftr" sz="quarter" idx="15"/>
          </p:nvPr>
        </p:nvSpPr>
        <p:spPr/>
        <p:txBody>
          <a:bodyPr/>
          <a:lstStyle/>
          <a:p>
            <a:r>
              <a:rPr lang="sv-SE"/>
              <a:t>Kommunutredningen Fi 2017:02</a:t>
            </a:r>
            <a:endParaRPr lang="sv-SE" dirty="0"/>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2194084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6226887" y="1908063"/>
            <a:ext cx="5337668"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622799" y="1908063"/>
            <a:ext cx="5306401" cy="4129200"/>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8" name="Rubrik 7"/>
          <p:cNvSpPr>
            <a:spLocks noGrp="1"/>
          </p:cNvSpPr>
          <p:nvPr>
            <p:ph type="title"/>
          </p:nvPr>
        </p:nvSpPr>
        <p:spPr/>
        <p:txBody>
          <a:bodyPr/>
          <a:lstStyle/>
          <a:p>
            <a:r>
              <a:rPr lang="sv-SE"/>
              <a:t>Klicka här för att ändra format</a:t>
            </a:r>
          </a:p>
        </p:txBody>
      </p:sp>
      <p:sp>
        <p:nvSpPr>
          <p:cNvPr id="2" name="Platshållare för datum 1"/>
          <p:cNvSpPr>
            <a:spLocks noGrp="1"/>
          </p:cNvSpPr>
          <p:nvPr>
            <p:ph type="dt" sz="half" idx="10"/>
          </p:nvPr>
        </p:nvSpPr>
        <p:spPr/>
        <p:txBody>
          <a:bodyPr/>
          <a:lstStyle/>
          <a:p>
            <a:fld id="{62C67B35-4939-4B2D-8468-31160ECED8A6}" type="datetime1">
              <a:rPr lang="sv-SE" smtClean="0"/>
              <a:t>2019-05-03</a:t>
            </a:fld>
            <a:endParaRPr lang="sv-SE" dirty="0"/>
          </a:p>
        </p:txBody>
      </p:sp>
      <p:sp>
        <p:nvSpPr>
          <p:cNvPr id="9" name="Platshållare för sidfot 8"/>
          <p:cNvSpPr>
            <a:spLocks noGrp="1"/>
          </p:cNvSpPr>
          <p:nvPr>
            <p:ph type="ftr" sz="quarter" idx="11"/>
          </p:nvPr>
        </p:nvSpPr>
        <p:spPr/>
        <p:txBody>
          <a:bodyPr/>
          <a:lstStyle/>
          <a:p>
            <a:r>
              <a:rPr lang="sv-SE"/>
              <a:t>Kommunutredningen Fi 2017:02</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15279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blå">
    <p:bg>
      <p:bgPr>
        <a:solidFill>
          <a:schemeClr val="accent1"/>
        </a:solidFill>
        <a:effectLst/>
      </p:bgPr>
    </p:bg>
    <p:spTree>
      <p:nvGrpSpPr>
        <p:cNvPr id="1" name=""/>
        <p:cNvGrpSpPr/>
        <p:nvPr/>
      </p:nvGrpSpPr>
      <p:grpSpPr>
        <a:xfrm>
          <a:off x="0" y="0"/>
          <a:ext cx="0" cy="0"/>
          <a:chOff x="0" y="0"/>
          <a:chExt cx="0" cy="0"/>
        </a:xfrm>
      </p:grpSpPr>
      <p:pic>
        <p:nvPicPr>
          <p:cNvPr id="9" name="Bildobjekt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501" y="6152555"/>
            <a:ext cx="1737835" cy="493779"/>
          </a:xfrm>
          <a:prstGeom prst="rect">
            <a:avLst/>
          </a:prstGeom>
        </p:spPr>
      </p:pic>
      <p:sp>
        <p:nvSpPr>
          <p:cNvPr id="2" name="Rubrik 1"/>
          <p:cNvSpPr>
            <a:spLocks noGrp="1"/>
          </p:cNvSpPr>
          <p:nvPr>
            <p:ph type="ctrTitle" hasCustomPrompt="1"/>
          </p:nvPr>
        </p:nvSpPr>
        <p:spPr>
          <a:xfrm>
            <a:off x="1004154" y="729566"/>
            <a:ext cx="8893350" cy="2151531"/>
          </a:xfrm>
        </p:spPr>
        <p:txBody>
          <a:bodyPr lIns="0" rIns="0" anchor="t">
            <a:noAutofit/>
          </a:bodyPr>
          <a:lstStyle>
            <a:lvl1pPr algn="l">
              <a:defRPr sz="6400" baseline="0">
                <a:solidFill>
                  <a:schemeClr val="tx1"/>
                </a:solidFill>
              </a:defRPr>
            </a:lvl1pPr>
          </a:lstStyle>
          <a:p>
            <a:r>
              <a:rPr lang="sv-SE" dirty="0"/>
              <a:t>Klicka för att lägga till rubrik</a:t>
            </a:r>
          </a:p>
        </p:txBody>
      </p:sp>
      <p:sp>
        <p:nvSpPr>
          <p:cNvPr id="3" name="Underrubrik 2"/>
          <p:cNvSpPr>
            <a:spLocks noGrp="1"/>
          </p:cNvSpPr>
          <p:nvPr>
            <p:ph type="subTitle" idx="1"/>
          </p:nvPr>
        </p:nvSpPr>
        <p:spPr>
          <a:xfrm>
            <a:off x="999460" y="2900578"/>
            <a:ext cx="8898044" cy="1655762"/>
          </a:xfrm>
        </p:spPr>
        <p:txBody>
          <a:bodyPr lIns="0" rIns="0"/>
          <a:lstStyle>
            <a:lvl1pPr marL="0" indent="0" algn="l">
              <a:buNone/>
              <a:defRPr sz="2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p>
        </p:txBody>
      </p:sp>
      <p:sp>
        <p:nvSpPr>
          <p:cNvPr id="10" name="Rektangel 9"/>
          <p:cNvSpPr/>
          <p:nvPr/>
        </p:nvSpPr>
        <p:spPr>
          <a:xfrm>
            <a:off x="622800"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sv-SE" dirty="0"/>
          </a:p>
        </p:txBody>
      </p:sp>
      <p:sp>
        <p:nvSpPr>
          <p:cNvPr id="4" name="Platshållare för datum 3"/>
          <p:cNvSpPr>
            <a:spLocks noGrp="1"/>
          </p:cNvSpPr>
          <p:nvPr>
            <p:ph type="dt" sz="half" idx="10"/>
          </p:nvPr>
        </p:nvSpPr>
        <p:spPr/>
        <p:txBody>
          <a:bodyPr/>
          <a:lstStyle/>
          <a:p>
            <a:fld id="{7677C743-53B5-44BF-A761-7E9A9BEB1ECB}" type="datetime1">
              <a:rPr lang="sv-SE" smtClean="0"/>
              <a:t>2019-05-03</a:t>
            </a:fld>
            <a:endParaRPr lang="sv-SE" dirty="0"/>
          </a:p>
        </p:txBody>
      </p:sp>
      <p:sp>
        <p:nvSpPr>
          <p:cNvPr id="5" name="Platshållare för sidfot 4"/>
          <p:cNvSpPr>
            <a:spLocks noGrp="1"/>
          </p:cNvSpPr>
          <p:nvPr>
            <p:ph type="ftr" sz="quarter" idx="11"/>
          </p:nvPr>
        </p:nvSpPr>
        <p:spPr/>
        <p:txBody>
          <a:bodyPr/>
          <a:lstStyle/>
          <a:p>
            <a:r>
              <a:rPr lang="sv-SE"/>
              <a:t>Kommunutredningen Fi 2017:02</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278354503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vsnittsrubrik blå">
    <p:bg>
      <p:bgPr>
        <a:solidFill>
          <a:schemeClr val="accent1"/>
        </a:solidFill>
        <a:effectLst/>
      </p:bgPr>
    </p:bg>
    <p:spTree>
      <p:nvGrpSpPr>
        <p:cNvPr id="1" name=""/>
        <p:cNvGrpSpPr/>
        <p:nvPr/>
      </p:nvGrpSpPr>
      <p:grpSpPr>
        <a:xfrm>
          <a:off x="0" y="0"/>
          <a:ext cx="0" cy="0"/>
          <a:chOff x="0" y="0"/>
          <a:chExt cx="0" cy="0"/>
        </a:xfrm>
      </p:grpSpPr>
      <p:sp>
        <p:nvSpPr>
          <p:cNvPr id="7" name="Platshållare för datum 6"/>
          <p:cNvSpPr>
            <a:spLocks noGrp="1"/>
          </p:cNvSpPr>
          <p:nvPr>
            <p:ph type="dt" sz="half" idx="10"/>
          </p:nvPr>
        </p:nvSpPr>
        <p:spPr/>
        <p:txBody>
          <a:bodyPr/>
          <a:lstStyle/>
          <a:p>
            <a:fld id="{13013C0B-92AD-4F76-A85A-45E9E3B38028}" type="datetime1">
              <a:rPr lang="sv-SE" smtClean="0"/>
              <a:t>2019-05-03</a:t>
            </a:fld>
            <a:endParaRPr lang="sv-SE" dirty="0"/>
          </a:p>
        </p:txBody>
      </p:sp>
      <p:sp>
        <p:nvSpPr>
          <p:cNvPr id="8" name="Platshållare för sidfot 7"/>
          <p:cNvSpPr>
            <a:spLocks noGrp="1"/>
          </p:cNvSpPr>
          <p:nvPr>
            <p:ph type="ftr" sz="quarter" idx="11"/>
          </p:nvPr>
        </p:nvSpPr>
        <p:spPr/>
        <p:txBody>
          <a:bodyPr/>
          <a:lstStyle/>
          <a:p>
            <a:r>
              <a:rPr lang="sv-SE"/>
              <a:t>Kommunutredningen Fi 2017:02</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pic>
        <p:nvPicPr>
          <p:cNvPr id="11" name="Bildobjekt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501" y="6152555"/>
            <a:ext cx="1737835" cy="493779"/>
          </a:xfrm>
          <a:prstGeom prst="rect">
            <a:avLst/>
          </a:prstGeom>
        </p:spPr>
      </p:pic>
      <p:sp>
        <p:nvSpPr>
          <p:cNvPr id="13" name="Rubrik 1"/>
          <p:cNvSpPr>
            <a:spLocks noGrp="1"/>
          </p:cNvSpPr>
          <p:nvPr>
            <p:ph type="title"/>
          </p:nvPr>
        </p:nvSpPr>
        <p:spPr>
          <a:xfrm>
            <a:off x="622800" y="359999"/>
            <a:ext cx="10952115" cy="1620001"/>
          </a:xfrm>
        </p:spPr>
        <p:txBody>
          <a:bodyPr anchor="t">
            <a:noAutofit/>
          </a:bodyPr>
          <a:lstStyle>
            <a:lvl1pPr>
              <a:defRPr sz="4800" baseline="0">
                <a:solidFill>
                  <a:schemeClr val="tx1"/>
                </a:solidFill>
              </a:defRPr>
            </a:lvl1pPr>
          </a:lstStyle>
          <a:p>
            <a:r>
              <a:rPr lang="sv-SE"/>
              <a:t>Klicka här för att ändra format</a:t>
            </a:r>
            <a:endParaRPr lang="sv-SE" dirty="0"/>
          </a:p>
        </p:txBody>
      </p:sp>
      <p:sp>
        <p:nvSpPr>
          <p:cNvPr id="14" name="Platshållare för text 2"/>
          <p:cNvSpPr>
            <a:spLocks noGrp="1"/>
          </p:cNvSpPr>
          <p:nvPr>
            <p:ph type="body" idx="1"/>
          </p:nvPr>
        </p:nvSpPr>
        <p:spPr>
          <a:xfrm>
            <a:off x="622800" y="1980000"/>
            <a:ext cx="10952115" cy="1304925"/>
          </a:xfrm>
        </p:spPr>
        <p:txBody>
          <a:bodyPr/>
          <a:lstStyle>
            <a:lvl1pPr marL="0" indent="0">
              <a:buNone/>
              <a:defRPr sz="2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91778382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Omslag blå">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23311" y="548807"/>
            <a:ext cx="10943791" cy="5473875"/>
          </a:xfrm>
        </p:spPr>
        <p:txBody>
          <a:bodyPr lIns="367200" tIns="223200" rIns="180000" anchor="t">
            <a:noAutofit/>
          </a:bodyPr>
          <a:lstStyle>
            <a:lvl1pPr algn="l">
              <a:defRPr sz="6400" baseline="0">
                <a:solidFill>
                  <a:schemeClr val="tx1"/>
                </a:solidFill>
              </a:defRPr>
            </a:lvl1pPr>
          </a:lstStyle>
          <a:p>
            <a:r>
              <a:rPr lang="sv-SE" dirty="0"/>
              <a:t>Klicka för att infoga text</a:t>
            </a:r>
          </a:p>
        </p:txBody>
      </p:sp>
      <p:sp>
        <p:nvSpPr>
          <p:cNvPr id="10" name="Rektangel 9"/>
          <p:cNvSpPr/>
          <p:nvPr/>
        </p:nvSpPr>
        <p:spPr>
          <a:xfrm>
            <a:off x="623311"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7200" tIns="223200" rIns="121917" bIns="60958" rtlCol="0" anchor="ctr">
            <a:noAutofit/>
          </a:bodyPr>
          <a:lstStyle/>
          <a:p>
            <a:pPr algn="ctr"/>
            <a:endParaRPr lang="sv-SE" dirty="0"/>
          </a:p>
        </p:txBody>
      </p:sp>
      <p:sp>
        <p:nvSpPr>
          <p:cNvPr id="3" name="Platshållare för datum 2"/>
          <p:cNvSpPr>
            <a:spLocks noGrp="1"/>
          </p:cNvSpPr>
          <p:nvPr>
            <p:ph type="dt" sz="half" idx="10"/>
          </p:nvPr>
        </p:nvSpPr>
        <p:spPr/>
        <p:txBody>
          <a:bodyPr/>
          <a:lstStyle/>
          <a:p>
            <a:fld id="{68EF1ACA-A0E3-4EB0-8548-880927B76777}" type="datetime1">
              <a:rPr lang="sv-SE" smtClean="0"/>
              <a:t>2019-05-03</a:t>
            </a:fld>
            <a:endParaRPr lang="sv-SE" dirty="0"/>
          </a:p>
        </p:txBody>
      </p:sp>
      <p:sp>
        <p:nvSpPr>
          <p:cNvPr id="4" name="Platshållare för sidfot 3"/>
          <p:cNvSpPr>
            <a:spLocks noGrp="1"/>
          </p:cNvSpPr>
          <p:nvPr>
            <p:ph type="ftr" sz="quarter" idx="11"/>
          </p:nvPr>
        </p:nvSpPr>
        <p:spPr/>
        <p:txBody>
          <a:bodyPr/>
          <a:lstStyle/>
          <a:p>
            <a:r>
              <a:rPr lang="sv-SE"/>
              <a:t>Kommunutredningen Fi 2017:02</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a:t>
            </a:fld>
            <a:endParaRPr lang="sv-SE" dirty="0"/>
          </a:p>
        </p:txBody>
      </p:sp>
      <p:pic>
        <p:nvPicPr>
          <p:cNvPr id="8" name="Bildobjekt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501" y="6152555"/>
            <a:ext cx="1737835" cy="493779"/>
          </a:xfrm>
          <a:prstGeom prst="rect">
            <a:avLst/>
          </a:prstGeom>
        </p:spPr>
      </p:pic>
    </p:spTree>
    <p:extLst>
      <p:ext uri="{BB962C8B-B14F-4D97-AF65-F5344CB8AC3E}">
        <p14:creationId xmlns:p14="http://schemas.microsoft.com/office/powerpoint/2010/main" val="22337064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Omslag grå">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23311" y="548807"/>
            <a:ext cx="10943791" cy="5473875"/>
          </a:xfrm>
        </p:spPr>
        <p:txBody>
          <a:bodyPr lIns="367200" tIns="223200" rIns="180000" anchor="t">
            <a:noAutofit/>
          </a:bodyPr>
          <a:lstStyle>
            <a:lvl1pPr algn="l">
              <a:defRPr sz="6400" baseline="0">
                <a:solidFill>
                  <a:schemeClr val="tx1"/>
                </a:solidFill>
              </a:defRPr>
            </a:lvl1pPr>
          </a:lstStyle>
          <a:p>
            <a:r>
              <a:rPr lang="sv-SE" dirty="0"/>
              <a:t>Klicka för att infoga text</a:t>
            </a:r>
          </a:p>
        </p:txBody>
      </p:sp>
      <p:sp>
        <p:nvSpPr>
          <p:cNvPr id="10" name="Rektangel 9"/>
          <p:cNvSpPr/>
          <p:nvPr/>
        </p:nvSpPr>
        <p:spPr>
          <a:xfrm>
            <a:off x="623311"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sv-SE" dirty="0"/>
          </a:p>
        </p:txBody>
      </p:sp>
      <p:sp>
        <p:nvSpPr>
          <p:cNvPr id="3" name="Platshållare för datum 2"/>
          <p:cNvSpPr>
            <a:spLocks noGrp="1"/>
          </p:cNvSpPr>
          <p:nvPr>
            <p:ph type="dt" sz="half" idx="10"/>
          </p:nvPr>
        </p:nvSpPr>
        <p:spPr/>
        <p:txBody>
          <a:bodyPr/>
          <a:lstStyle/>
          <a:p>
            <a:fld id="{0F894B4B-2C24-4271-8E5C-386925DAF1E9}" type="datetime1">
              <a:rPr lang="sv-SE" smtClean="0"/>
              <a:t>2019-05-03</a:t>
            </a:fld>
            <a:endParaRPr lang="sv-SE" dirty="0"/>
          </a:p>
        </p:txBody>
      </p:sp>
      <p:sp>
        <p:nvSpPr>
          <p:cNvPr id="4" name="Platshållare för sidfot 3"/>
          <p:cNvSpPr>
            <a:spLocks noGrp="1"/>
          </p:cNvSpPr>
          <p:nvPr>
            <p:ph type="ftr" sz="quarter" idx="11"/>
          </p:nvPr>
        </p:nvSpPr>
        <p:spPr/>
        <p:txBody>
          <a:bodyPr/>
          <a:lstStyle/>
          <a:p>
            <a:r>
              <a:rPr lang="sv-SE"/>
              <a:t>Kommunutredningen Fi 2017:02</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a:t>
            </a:fld>
            <a:endParaRPr lang="sv-SE" dirty="0"/>
          </a:p>
        </p:txBody>
      </p:sp>
      <p:pic>
        <p:nvPicPr>
          <p:cNvPr id="8" name="Bildobjekt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501" y="6152555"/>
            <a:ext cx="1737835" cy="493779"/>
          </a:xfrm>
          <a:prstGeom prst="rect">
            <a:avLst/>
          </a:prstGeom>
        </p:spPr>
      </p:pic>
    </p:spTree>
    <p:extLst>
      <p:ext uri="{BB962C8B-B14F-4D97-AF65-F5344CB8AC3E}">
        <p14:creationId xmlns:p14="http://schemas.microsoft.com/office/powerpoint/2010/main" val="56951661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Omslag med utfallande bild">
    <p:bg>
      <p:bgPr>
        <a:solidFill>
          <a:schemeClr val="accent1"/>
        </a:solidFill>
        <a:effectLst/>
      </p:bgPr>
    </p:bg>
    <p:spTree>
      <p:nvGrpSpPr>
        <p:cNvPr id="1" name=""/>
        <p:cNvGrpSpPr/>
        <p:nvPr/>
      </p:nvGrpSpPr>
      <p:grpSpPr>
        <a:xfrm>
          <a:off x="0" y="0"/>
          <a:ext cx="0" cy="0"/>
          <a:chOff x="0" y="0"/>
          <a:chExt cx="0" cy="0"/>
        </a:xfrm>
      </p:grpSpPr>
      <p:sp>
        <p:nvSpPr>
          <p:cNvPr id="6" name="Platshållare för bild 5"/>
          <p:cNvSpPr>
            <a:spLocks noGrp="1"/>
          </p:cNvSpPr>
          <p:nvPr>
            <p:ph type="pic" sz="quarter" idx="14" hasCustomPrompt="1"/>
          </p:nvPr>
        </p:nvSpPr>
        <p:spPr>
          <a:xfrm>
            <a:off x="1" y="0"/>
            <a:ext cx="12192000" cy="6858000"/>
          </a:xfrm>
        </p:spPr>
        <p:txBody>
          <a:bodyPr/>
          <a:lstStyle>
            <a:lvl1pPr marL="0" indent="0">
              <a:buNone/>
              <a:defRPr/>
            </a:lvl1pPr>
          </a:lstStyle>
          <a:p>
            <a:r>
              <a:rPr lang="sv-SE" dirty="0"/>
              <a:t> </a:t>
            </a:r>
          </a:p>
        </p:txBody>
      </p:sp>
      <p:sp>
        <p:nvSpPr>
          <p:cNvPr id="2" name="Rubrik 1"/>
          <p:cNvSpPr>
            <a:spLocks noGrp="1"/>
          </p:cNvSpPr>
          <p:nvPr>
            <p:ph type="ctrTitle" hasCustomPrompt="1"/>
          </p:nvPr>
        </p:nvSpPr>
        <p:spPr>
          <a:xfrm>
            <a:off x="623311" y="548807"/>
            <a:ext cx="10943791" cy="5473875"/>
          </a:xfrm>
          <a:ln w="19050">
            <a:solidFill>
              <a:schemeClr val="bg1"/>
            </a:solidFill>
          </a:ln>
        </p:spPr>
        <p:txBody>
          <a:bodyPr lIns="374400" tIns="223200" rIns="180000" anchor="t">
            <a:noAutofit/>
          </a:bodyPr>
          <a:lstStyle>
            <a:lvl1pPr algn="l">
              <a:defRPr sz="6400" baseline="0">
                <a:solidFill>
                  <a:schemeClr val="bg1"/>
                </a:solidFill>
              </a:defRPr>
            </a:lvl1pPr>
          </a:lstStyle>
          <a:p>
            <a:r>
              <a:rPr lang="sv-SE" dirty="0"/>
              <a:t>Klicka för att infoga text</a:t>
            </a:r>
          </a:p>
        </p:txBody>
      </p:sp>
      <p:sp>
        <p:nvSpPr>
          <p:cNvPr id="4" name="Platshållare för text 3" descr="RKLogo" title="RKLogo"/>
          <p:cNvSpPr>
            <a:spLocks noGrp="1"/>
          </p:cNvSpPr>
          <p:nvPr>
            <p:ph type="body" sz="quarter" idx="13" hasCustomPrompt="1"/>
          </p:nvPr>
        </p:nvSpPr>
        <p:spPr>
          <a:xfrm>
            <a:off x="626400" y="6152400"/>
            <a:ext cx="1738800" cy="493200"/>
          </a:xfrm>
          <a:blipFill>
            <a:blip r:embed="rId2"/>
            <a:stretch>
              <a:fillRect/>
            </a:stretch>
          </a:blipFill>
        </p:spPr>
        <p:txBody>
          <a:bodyPr/>
          <a:lstStyle>
            <a:lvl1pPr marL="0" indent="0">
              <a:buNone/>
              <a:defRPr/>
            </a:lvl1pPr>
          </a:lstStyle>
          <a:p>
            <a:pPr lvl="0"/>
            <a:r>
              <a:rPr lang="sv-SE" dirty="0"/>
              <a:t> </a:t>
            </a:r>
          </a:p>
        </p:txBody>
      </p:sp>
      <p:sp>
        <p:nvSpPr>
          <p:cNvPr id="3" name="Platshållare för datum 2"/>
          <p:cNvSpPr>
            <a:spLocks noGrp="1"/>
          </p:cNvSpPr>
          <p:nvPr>
            <p:ph type="dt" sz="half" idx="15"/>
          </p:nvPr>
        </p:nvSpPr>
        <p:spPr/>
        <p:txBody>
          <a:bodyPr/>
          <a:lstStyle>
            <a:lvl1pPr>
              <a:defRPr>
                <a:solidFill>
                  <a:schemeClr val="bg1"/>
                </a:solidFill>
              </a:defRPr>
            </a:lvl1pPr>
          </a:lstStyle>
          <a:p>
            <a:fld id="{BAA3B30A-6D96-4B6E-904A-F8DDE441692B}" type="datetime1">
              <a:rPr lang="sv-SE" smtClean="0"/>
              <a:t>2019-05-03</a:t>
            </a:fld>
            <a:endParaRPr lang="sv-SE" dirty="0"/>
          </a:p>
        </p:txBody>
      </p:sp>
      <p:sp>
        <p:nvSpPr>
          <p:cNvPr id="5" name="Platshållare för sidfot 4"/>
          <p:cNvSpPr>
            <a:spLocks noGrp="1"/>
          </p:cNvSpPr>
          <p:nvPr>
            <p:ph type="ftr" sz="quarter" idx="16"/>
          </p:nvPr>
        </p:nvSpPr>
        <p:spPr/>
        <p:txBody>
          <a:bodyPr/>
          <a:lstStyle>
            <a:lvl1pPr>
              <a:defRPr>
                <a:solidFill>
                  <a:schemeClr val="bg1"/>
                </a:solidFill>
              </a:defRPr>
            </a:lvl1pPr>
          </a:lstStyle>
          <a:p>
            <a:r>
              <a:rPr lang="sv-SE"/>
              <a:t>Kommunutredningen Fi 2017:02</a:t>
            </a:r>
            <a:endParaRPr lang="sv-SE" dirty="0"/>
          </a:p>
        </p:txBody>
      </p:sp>
      <p:sp>
        <p:nvSpPr>
          <p:cNvPr id="9" name="Platshållare för bildnummer 8"/>
          <p:cNvSpPr>
            <a:spLocks noGrp="1"/>
          </p:cNvSpPr>
          <p:nvPr>
            <p:ph type="sldNum" sz="quarter" idx="17"/>
          </p:nvPr>
        </p:nvSpPr>
        <p:spPr/>
        <p:txBody>
          <a:bodyPr/>
          <a:lstStyle>
            <a:lvl1pPr>
              <a:defRPr>
                <a:solidFill>
                  <a:schemeClr val="bg1"/>
                </a:solidFill>
              </a:defRPr>
            </a:lvl1p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36233796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2019-05-03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63302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 med bil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2019-05-03</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9559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rIns="288000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ubrik 6"/>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D2D30AA-2591-48B8-A09A-6061F4F1C142}" type="datetime1">
              <a:rPr lang="sv-SE" smtClean="0"/>
              <a:t>2019-05-03</a:t>
            </a:fld>
            <a:endParaRPr lang="sv-SE" dirty="0"/>
          </a:p>
        </p:txBody>
      </p:sp>
      <p:sp>
        <p:nvSpPr>
          <p:cNvPr id="5" name="Platshållare för sidfot 4"/>
          <p:cNvSpPr>
            <a:spLocks noGrp="1"/>
          </p:cNvSpPr>
          <p:nvPr>
            <p:ph type="ftr" sz="quarter" idx="11"/>
          </p:nvPr>
        </p:nvSpPr>
        <p:spPr/>
        <p:txBody>
          <a:bodyPr/>
          <a:lstStyle/>
          <a:p>
            <a:r>
              <a:rPr lang="sv-SE"/>
              <a:t>Kommunutredningen Fi 2017:02</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1547769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2019-05-03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66140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2019-05-03</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19843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2019-05-03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62802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2019-05-03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37122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2019-05-03</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71464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2019-05-03</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101055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2019-05-03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1988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2019-05-03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749986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2019-05-03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0132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Rubrik med bil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2019-05-03</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137181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rIns="2880000"/>
          <a:lstStyle>
            <a:lvl1pPr marL="468000" indent="-4680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7BB4210D-5C3B-47CB-8C2A-062934DF4A92}" type="datetime1">
              <a:rPr lang="sv-SE" smtClean="0"/>
              <a:t>2019-05-03</a:t>
            </a:fld>
            <a:endParaRPr lang="sv-SE" dirty="0"/>
          </a:p>
        </p:txBody>
      </p:sp>
      <p:sp>
        <p:nvSpPr>
          <p:cNvPr id="8" name="Platshållare för sidfot 7"/>
          <p:cNvSpPr>
            <a:spLocks noGrp="1"/>
          </p:cNvSpPr>
          <p:nvPr>
            <p:ph type="ftr" sz="quarter" idx="11"/>
          </p:nvPr>
        </p:nvSpPr>
        <p:spPr/>
        <p:txBody>
          <a:bodyPr/>
          <a:lstStyle/>
          <a:p>
            <a:r>
              <a:rPr lang="sv-SE"/>
              <a:t>Kommunutredningen Fi 2017:02</a:t>
            </a:r>
            <a:endParaRPr lang="sv-SE" dirty="0"/>
          </a:p>
        </p:txBody>
      </p:sp>
      <p:sp>
        <p:nvSpPr>
          <p:cNvPr id="9" name="Platshållare för bildnummer 8"/>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383592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2019-05-03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192623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2019-05-03</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640366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2019-05-03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04878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2019-05-03</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85599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2019-05-03</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648676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2019-05-03</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666427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2019-05-03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22230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2019-05-03</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01963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8" name="Platshållare för text 7"/>
          <p:cNvSpPr>
            <a:spLocks noGrp="1"/>
          </p:cNvSpPr>
          <p:nvPr>
            <p:ph type="body" sz="quarter" idx="13"/>
          </p:nvPr>
        </p:nvSpPr>
        <p:spPr>
          <a:xfrm>
            <a:off x="622800" y="1890000"/>
            <a:ext cx="8074800" cy="4129200"/>
          </a:xfrm>
        </p:spPr>
        <p:txBody>
          <a:bodyPr rIns="0"/>
          <a:lstStyle>
            <a:lvl1pPr marL="0" indent="0">
              <a:buNone/>
              <a:defRPr/>
            </a:lvl1pPr>
          </a:lstStyle>
          <a:p>
            <a:pPr lvl="0"/>
            <a:r>
              <a:rPr lang="sv-SE"/>
              <a:t>Klicka här för att ändra format på bakgrundstexten</a:t>
            </a:r>
          </a:p>
        </p:txBody>
      </p:sp>
      <p:sp>
        <p:nvSpPr>
          <p:cNvPr id="3" name="Platshållare för datum 2"/>
          <p:cNvSpPr>
            <a:spLocks noGrp="1"/>
          </p:cNvSpPr>
          <p:nvPr>
            <p:ph type="dt" sz="half" idx="14"/>
          </p:nvPr>
        </p:nvSpPr>
        <p:spPr/>
        <p:txBody>
          <a:bodyPr/>
          <a:lstStyle/>
          <a:p>
            <a:fld id="{E45AE036-DA56-4B3D-8919-B0B904CD3859}" type="datetime1">
              <a:rPr lang="sv-SE" smtClean="0"/>
              <a:t>2019-05-03</a:t>
            </a:fld>
            <a:endParaRPr lang="sv-SE" dirty="0"/>
          </a:p>
        </p:txBody>
      </p:sp>
      <p:sp>
        <p:nvSpPr>
          <p:cNvPr id="7" name="Platshållare för sidfot 6"/>
          <p:cNvSpPr>
            <a:spLocks noGrp="1"/>
          </p:cNvSpPr>
          <p:nvPr>
            <p:ph type="ftr" sz="quarter" idx="15"/>
          </p:nvPr>
        </p:nvSpPr>
        <p:spPr/>
        <p:txBody>
          <a:bodyPr/>
          <a:lstStyle/>
          <a:p>
            <a:r>
              <a:rPr lang="sv-SE"/>
              <a:t>Kommunutredningen Fi 2017:02</a:t>
            </a:r>
            <a:endParaRPr lang="sv-SE" dirty="0"/>
          </a:p>
        </p:txBody>
      </p:sp>
      <p:sp>
        <p:nvSpPr>
          <p:cNvPr id="9" name="Platshållare för bildnummer 8"/>
          <p:cNvSpPr>
            <a:spLocks noGrp="1"/>
          </p:cNvSpPr>
          <p:nvPr>
            <p:ph type="sldNum" sz="quarter" idx="16"/>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23657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1">
        <a:schemeClr val="bg2"/>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622800" y="359999"/>
            <a:ext cx="10952115" cy="1620001"/>
          </a:xfrm>
        </p:spPr>
        <p:txBody>
          <a:bodyPr anchor="t">
            <a:noAutofit/>
          </a:bodyPr>
          <a:lstStyle>
            <a:lvl1pPr>
              <a:defRPr sz="4800" baseline="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22800" y="1980000"/>
            <a:ext cx="10952115" cy="1304925"/>
          </a:xfrm>
        </p:spPr>
        <p:txBody>
          <a:bodyPr/>
          <a:lstStyle>
            <a:lvl1pPr marL="0" indent="0">
              <a:buNone/>
              <a:defRPr sz="2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Platshållare för datum 6"/>
          <p:cNvSpPr>
            <a:spLocks noGrp="1"/>
          </p:cNvSpPr>
          <p:nvPr>
            <p:ph type="dt" sz="half" idx="10"/>
          </p:nvPr>
        </p:nvSpPr>
        <p:spPr/>
        <p:txBody>
          <a:bodyPr/>
          <a:lstStyle/>
          <a:p>
            <a:fld id="{1FB1DB89-1626-474C-A72B-D4013A6E9653}" type="datetime1">
              <a:rPr lang="sv-SE" smtClean="0"/>
              <a:t>2019-05-03</a:t>
            </a:fld>
            <a:endParaRPr lang="sv-SE" dirty="0"/>
          </a:p>
        </p:txBody>
      </p:sp>
      <p:sp>
        <p:nvSpPr>
          <p:cNvPr id="8" name="Platshållare för sidfot 7"/>
          <p:cNvSpPr>
            <a:spLocks noGrp="1"/>
          </p:cNvSpPr>
          <p:nvPr>
            <p:ph type="ftr" sz="quarter" idx="11"/>
          </p:nvPr>
        </p:nvSpPr>
        <p:spPr/>
        <p:txBody>
          <a:bodyPr/>
          <a:lstStyle/>
          <a:p>
            <a:r>
              <a:rPr lang="sv-SE"/>
              <a:t>Kommunutredningen Fi 2017:02</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pic>
        <p:nvPicPr>
          <p:cNvPr id="11" name="Bildobjekt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501" y="6152555"/>
            <a:ext cx="1737835" cy="493779"/>
          </a:xfrm>
          <a:prstGeom prst="rect">
            <a:avLst/>
          </a:prstGeom>
        </p:spPr>
      </p:pic>
    </p:spTree>
    <p:extLst>
      <p:ext uri="{BB962C8B-B14F-4D97-AF65-F5344CB8AC3E}">
        <p14:creationId xmlns:p14="http://schemas.microsoft.com/office/powerpoint/2010/main" val="159000235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22799" y="1893600"/>
            <a:ext cx="5306401"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26887" y="1908063"/>
            <a:ext cx="5351628" cy="4129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7"/>
          <p:cNvSpPr>
            <a:spLocks noGrp="1"/>
          </p:cNvSpPr>
          <p:nvPr>
            <p:ph type="dt" sz="half" idx="10"/>
          </p:nvPr>
        </p:nvSpPr>
        <p:spPr/>
        <p:txBody>
          <a:bodyPr/>
          <a:lstStyle/>
          <a:p>
            <a:fld id="{A7021A4C-3665-4CCF-8B0C-55F4920527B7}" type="datetime1">
              <a:rPr lang="sv-SE" smtClean="0"/>
              <a:t>2019-05-03</a:t>
            </a:fld>
            <a:endParaRPr lang="sv-SE" dirty="0"/>
          </a:p>
        </p:txBody>
      </p:sp>
      <p:sp>
        <p:nvSpPr>
          <p:cNvPr id="9" name="Platshållare för sidfot 8"/>
          <p:cNvSpPr>
            <a:spLocks noGrp="1"/>
          </p:cNvSpPr>
          <p:nvPr>
            <p:ph type="ftr" sz="quarter" idx="11"/>
          </p:nvPr>
        </p:nvSpPr>
        <p:spPr/>
        <p:txBody>
          <a:bodyPr/>
          <a:lstStyle/>
          <a:p>
            <a:r>
              <a:rPr lang="sv-SE"/>
              <a:t>Kommunutredningen Fi 2017:02</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64833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2799" y="1499927"/>
            <a:ext cx="5306401"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622799" y="2426463"/>
            <a:ext cx="5306401" cy="361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226887" y="1496145"/>
            <a:ext cx="5351628"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226887" y="2426006"/>
            <a:ext cx="5351628" cy="361125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9"/>
          <p:cNvSpPr>
            <a:spLocks noGrp="1"/>
          </p:cNvSpPr>
          <p:nvPr>
            <p:ph type="title"/>
          </p:nvPr>
        </p:nvSpPr>
        <p:spPr/>
        <p:txBody>
          <a:bodyPr/>
          <a:lstStyle/>
          <a:p>
            <a:r>
              <a:rPr lang="sv-SE"/>
              <a:t>Klicka här för att ändra format</a:t>
            </a:r>
          </a:p>
        </p:txBody>
      </p:sp>
      <p:sp>
        <p:nvSpPr>
          <p:cNvPr id="2" name="Platshållare för datum 1"/>
          <p:cNvSpPr>
            <a:spLocks noGrp="1"/>
          </p:cNvSpPr>
          <p:nvPr>
            <p:ph type="dt" sz="half" idx="10"/>
          </p:nvPr>
        </p:nvSpPr>
        <p:spPr/>
        <p:txBody>
          <a:bodyPr/>
          <a:lstStyle/>
          <a:p>
            <a:fld id="{8E71C99B-ECFD-4799-9C9A-4D34043E0BC3}" type="datetime1">
              <a:rPr lang="sv-SE" smtClean="0"/>
              <a:t>2019-05-03</a:t>
            </a:fld>
            <a:endParaRPr lang="sv-SE" dirty="0"/>
          </a:p>
        </p:txBody>
      </p:sp>
      <p:sp>
        <p:nvSpPr>
          <p:cNvPr id="11" name="Platshållare för sidfot 10"/>
          <p:cNvSpPr>
            <a:spLocks noGrp="1"/>
          </p:cNvSpPr>
          <p:nvPr>
            <p:ph type="ftr" sz="quarter" idx="11"/>
          </p:nvPr>
        </p:nvSpPr>
        <p:spPr/>
        <p:txBody>
          <a:bodyPr/>
          <a:lstStyle/>
          <a:p>
            <a:r>
              <a:rPr lang="sv-SE"/>
              <a:t>Kommunutredningen Fi 2017:02</a:t>
            </a:r>
            <a:endParaRPr lang="sv-SE" dirty="0"/>
          </a:p>
        </p:txBody>
      </p:sp>
      <p:sp>
        <p:nvSpPr>
          <p:cNvPr id="12" name="Platshållare för bildnummer 11"/>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146298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datum 5"/>
          <p:cNvSpPr>
            <a:spLocks noGrp="1"/>
          </p:cNvSpPr>
          <p:nvPr>
            <p:ph type="dt" sz="half" idx="10"/>
          </p:nvPr>
        </p:nvSpPr>
        <p:spPr/>
        <p:txBody>
          <a:bodyPr/>
          <a:lstStyle/>
          <a:p>
            <a:fld id="{124D22BC-0F78-47A1-B1F9-48F75FB00179}" type="datetime1">
              <a:rPr lang="sv-SE" smtClean="0"/>
              <a:t>2019-05-03</a:t>
            </a:fld>
            <a:endParaRPr lang="sv-SE" dirty="0"/>
          </a:p>
        </p:txBody>
      </p:sp>
      <p:sp>
        <p:nvSpPr>
          <p:cNvPr id="7" name="Platshållare för sidfot 6"/>
          <p:cNvSpPr>
            <a:spLocks noGrp="1"/>
          </p:cNvSpPr>
          <p:nvPr>
            <p:ph type="ftr" sz="quarter" idx="11"/>
          </p:nvPr>
        </p:nvSpPr>
        <p:spPr/>
        <p:txBody>
          <a:bodyPr/>
          <a:lstStyle/>
          <a:p>
            <a:r>
              <a:rPr lang="sv-SE"/>
              <a:t>Kommunutredningen Fi 2017:02</a:t>
            </a:r>
            <a:endParaRPr lang="sv-SE" dirty="0"/>
          </a:p>
        </p:txBody>
      </p:sp>
      <p:sp>
        <p:nvSpPr>
          <p:cNvPr id="8" name="Platshållare för bildnummer 7"/>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84429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79B40FE0-1752-421C-8D9A-28EEB3034599}" type="datetime1">
              <a:rPr lang="sv-SE" smtClean="0"/>
              <a:t>2019-05-03</a:t>
            </a:fld>
            <a:endParaRPr lang="sv-SE" dirty="0"/>
          </a:p>
        </p:txBody>
      </p:sp>
      <p:sp>
        <p:nvSpPr>
          <p:cNvPr id="6" name="Platshållare för sidfot 5"/>
          <p:cNvSpPr>
            <a:spLocks noGrp="1"/>
          </p:cNvSpPr>
          <p:nvPr>
            <p:ph type="ftr" sz="quarter" idx="11"/>
          </p:nvPr>
        </p:nvSpPr>
        <p:spPr/>
        <p:txBody>
          <a:bodyPr/>
          <a:lstStyle/>
          <a:p>
            <a:r>
              <a:rPr lang="sv-SE"/>
              <a:t>Kommunutredningen Fi 2017:02</a:t>
            </a:r>
            <a:endParaRPr lang="sv-SE" dirty="0"/>
          </a:p>
        </p:txBody>
      </p:sp>
      <p:sp>
        <p:nvSpPr>
          <p:cNvPr id="7" name="Platshållare för bildnummer 6"/>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880647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4.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4.e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Bildobjekt 8"/>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23393" y="6159720"/>
            <a:ext cx="1729664" cy="491221"/>
          </a:xfrm>
          <a:prstGeom prst="rect">
            <a:avLst/>
          </a:prstGeom>
        </p:spPr>
      </p:pic>
      <p:sp>
        <p:nvSpPr>
          <p:cNvPr id="2" name="Platshållare för rubrik 1"/>
          <p:cNvSpPr>
            <a:spLocks noGrp="1"/>
          </p:cNvSpPr>
          <p:nvPr>
            <p:ph type="title"/>
          </p:nvPr>
        </p:nvSpPr>
        <p:spPr>
          <a:xfrm>
            <a:off x="622800" y="360000"/>
            <a:ext cx="10944804" cy="1029740"/>
          </a:xfrm>
          <a:prstGeom prst="rect">
            <a:avLst/>
          </a:prstGeom>
        </p:spPr>
        <p:txBody>
          <a:bodyPr vert="horz" lIns="0" tIns="45720" rIns="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22799" y="1890713"/>
            <a:ext cx="10955715" cy="4129082"/>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576240" y="297899"/>
            <a:ext cx="977891" cy="216000"/>
          </a:xfrm>
          <a:prstGeom prst="rect">
            <a:avLst/>
          </a:prstGeom>
        </p:spPr>
        <p:txBody>
          <a:bodyPr vert="horz" lIns="0" tIns="0" rIns="0" bIns="0" rtlCol="0" anchor="ctr"/>
          <a:lstStyle>
            <a:lvl1pPr algn="r">
              <a:defRPr sz="900" baseline="0">
                <a:solidFill>
                  <a:schemeClr val="tx1"/>
                </a:solidFill>
              </a:defRPr>
            </a:lvl1pPr>
          </a:lstStyle>
          <a:p>
            <a:fld id="{7605C648-6EA5-45DA-9807-BF95F4C55EAE}" type="datetime1">
              <a:rPr lang="sv-SE" smtClean="0"/>
              <a:t>2019-05-03</a:t>
            </a:fld>
            <a:endParaRPr lang="sv-SE" dirty="0"/>
          </a:p>
        </p:txBody>
      </p:sp>
      <p:sp>
        <p:nvSpPr>
          <p:cNvPr id="5" name="Platshållare för sidfot 4"/>
          <p:cNvSpPr>
            <a:spLocks noGrp="1"/>
          </p:cNvSpPr>
          <p:nvPr>
            <p:ph type="ftr" sz="quarter" idx="3"/>
          </p:nvPr>
        </p:nvSpPr>
        <p:spPr>
          <a:xfrm>
            <a:off x="7640115" y="6304768"/>
            <a:ext cx="3456000" cy="216000"/>
          </a:xfrm>
          <a:prstGeom prst="rect">
            <a:avLst/>
          </a:prstGeom>
        </p:spPr>
        <p:txBody>
          <a:bodyPr vert="horz" lIns="0" tIns="0" rIns="0" bIns="0" rtlCol="0" anchor="b"/>
          <a:lstStyle>
            <a:lvl1pPr algn="r">
              <a:defRPr sz="1200" b="1" baseline="0">
                <a:solidFill>
                  <a:schemeClr val="tx1"/>
                </a:solidFill>
              </a:defRPr>
            </a:lvl1pPr>
          </a:lstStyle>
          <a:p>
            <a:r>
              <a:rPr lang="sv-SE"/>
              <a:t>Kommunutredningen Fi 2017:02</a:t>
            </a:r>
            <a:endParaRPr lang="sv-SE" dirty="0"/>
          </a:p>
        </p:txBody>
      </p:sp>
      <p:sp>
        <p:nvSpPr>
          <p:cNvPr id="6" name="Platshållare för bildnummer 5"/>
          <p:cNvSpPr>
            <a:spLocks noGrp="1"/>
          </p:cNvSpPr>
          <p:nvPr>
            <p:ph type="sldNum" sz="quarter" idx="4"/>
          </p:nvPr>
        </p:nvSpPr>
        <p:spPr>
          <a:xfrm>
            <a:off x="11082155" y="6304768"/>
            <a:ext cx="482400" cy="216000"/>
          </a:xfrm>
          <a:prstGeom prst="rect">
            <a:avLst/>
          </a:prstGeom>
        </p:spPr>
        <p:txBody>
          <a:bodyPr vert="horz" lIns="0" tIns="0" rIns="0" bIns="0" rtlCol="0" anchor="b"/>
          <a:lstStyle>
            <a:lvl1pPr algn="r">
              <a:defRPr sz="900" b="0" baseline="0">
                <a:solidFill>
                  <a:schemeClr val="tx1"/>
                </a:solidFill>
              </a:defRPr>
            </a:lvl1p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11494202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dt="0"/>
  <p:txStyles>
    <p:titleStyle>
      <a:lvl1pPr algn="l" defTabSz="914400" rtl="0" eaLnBrk="1" latinLnBrk="0" hangingPunct="1">
        <a:lnSpc>
          <a:spcPct val="100000"/>
        </a:lnSpc>
        <a:spcBef>
          <a:spcPct val="0"/>
        </a:spcBef>
        <a:buNone/>
        <a:defRPr sz="4800" kern="1200" baseline="0">
          <a:solidFill>
            <a:schemeClr val="tx2"/>
          </a:solidFill>
          <a:latin typeface="+mj-lt"/>
          <a:ea typeface="+mj-ea"/>
          <a:cs typeface="+mj-cs"/>
        </a:defRPr>
      </a:lvl1pPr>
    </p:titleStyle>
    <p:bodyStyle>
      <a:lvl1pPr marL="284400" indent="-284400" algn="l" defTabSz="914400" rtl="0" eaLnBrk="1" latinLnBrk="0" hangingPunct="1">
        <a:lnSpc>
          <a:spcPct val="100000"/>
        </a:lnSpc>
        <a:spcBef>
          <a:spcPts val="0"/>
        </a:spcBef>
        <a:spcAft>
          <a:spcPts val="0"/>
        </a:spcAft>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b="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17" userDrawn="1">
          <p15:clr>
            <a:srgbClr val="F26B43"/>
          </p15:clr>
        </p15:guide>
        <p15:guide id="2" orient="horz" pos="2160">
          <p15:clr>
            <a:srgbClr val="F26B43"/>
          </p15:clr>
        </p15:guide>
        <p15:guide id="3" orient="horz" pos="3803" userDrawn="1">
          <p15:clr>
            <a:srgbClr val="F26B43"/>
          </p15:clr>
        </p15:guide>
        <p15:guide id="4" orient="horz" pos="1191" userDrawn="1">
          <p15:clr>
            <a:srgbClr val="F26B43"/>
          </p15:clr>
        </p15:guide>
        <p15:guide id="5" pos="330" userDrawn="1">
          <p15:clr>
            <a:srgbClr val="F26B43"/>
          </p15:clr>
        </p15:guide>
        <p15:guide id="6" pos="73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2019-05-03</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10" name="Bildobjekt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8325116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2019-05-03</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10" name="Bildobjekt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78784800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sverker.lindblad@regeringskansliet.se" TargetMode="External"/><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hyperlink" Target="http://www.sou.gov.se/kommunutredningen" TargetMode="External"/><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93268" y="729566"/>
            <a:ext cx="9914218" cy="2151531"/>
          </a:xfrm>
        </p:spPr>
        <p:txBody>
          <a:bodyPr/>
          <a:lstStyle/>
          <a:p>
            <a:r>
              <a:rPr lang="sv-SE" dirty="0"/>
              <a:t>Kommunutredningen – </a:t>
            </a:r>
            <a:br>
              <a:rPr lang="sv-SE" dirty="0"/>
            </a:br>
            <a:r>
              <a:rPr lang="sv-SE" sz="4800" dirty="0"/>
              <a:t>Stärkt kapacitet i kommunerna för att möta samhällsutvecklingen</a:t>
            </a:r>
            <a:endParaRPr lang="sv-SE" dirty="0"/>
          </a:p>
        </p:txBody>
      </p:sp>
      <p:sp>
        <p:nvSpPr>
          <p:cNvPr id="3" name="Underrubrik 2"/>
          <p:cNvSpPr>
            <a:spLocks noGrp="1"/>
          </p:cNvSpPr>
          <p:nvPr>
            <p:ph type="subTitle" idx="1"/>
          </p:nvPr>
        </p:nvSpPr>
        <p:spPr>
          <a:xfrm>
            <a:off x="969913" y="3814978"/>
            <a:ext cx="10450148" cy="1655762"/>
          </a:xfrm>
        </p:spPr>
        <p:txBody>
          <a:bodyPr/>
          <a:lstStyle/>
          <a:p>
            <a:r>
              <a:rPr lang="sv-SE" dirty="0"/>
              <a:t>Fi 2017:02</a:t>
            </a:r>
          </a:p>
          <a:p>
            <a:endParaRPr lang="sv-SE" dirty="0"/>
          </a:p>
          <a:p>
            <a:r>
              <a:rPr lang="sv-SE" sz="2400" dirty="0"/>
              <a:t>Ordförande: Niklas Karlsson		Sekreterare: Ulf Tynelius </a:t>
            </a:r>
          </a:p>
          <a:p>
            <a:r>
              <a:rPr lang="sv-SE" sz="2400" dirty="0"/>
              <a:t>Huvudsekreterare: Sverker Lindblad	Sekreterare: Lisa Hörnström</a:t>
            </a:r>
          </a:p>
          <a:p>
            <a:r>
              <a:rPr lang="sv-SE" sz="2400" dirty="0"/>
              <a:t>Sekreterare: Susanne Widding-Gidlund				</a:t>
            </a:r>
          </a:p>
        </p:txBody>
      </p:sp>
      <p:sp>
        <p:nvSpPr>
          <p:cNvPr id="4" name="Platshållare för bildnummer 3"/>
          <p:cNvSpPr>
            <a:spLocks noGrp="1"/>
          </p:cNvSpPr>
          <p:nvPr>
            <p:ph type="sldNum" sz="quarter" idx="12"/>
          </p:nvPr>
        </p:nvSpPr>
        <p:spPr/>
        <p:txBody>
          <a:bodyPr/>
          <a:lstStyle/>
          <a:p>
            <a:fld id="{9C3D4D15-3887-47F3-AC8F-B99C7C44B5C5}" type="slidenum">
              <a:rPr lang="sv-SE" smtClean="0"/>
              <a:pPr/>
              <a:t>1</a:t>
            </a:fld>
            <a:endParaRPr lang="sv-SE" dirty="0"/>
          </a:p>
        </p:txBody>
      </p:sp>
      <p:sp>
        <p:nvSpPr>
          <p:cNvPr id="5" name="Platshållare för sidfot 4"/>
          <p:cNvSpPr>
            <a:spLocks noGrp="1"/>
          </p:cNvSpPr>
          <p:nvPr>
            <p:ph type="ftr" sz="quarter" idx="11"/>
          </p:nvPr>
        </p:nvSpPr>
        <p:spPr/>
        <p:txBody>
          <a:bodyPr/>
          <a:lstStyle/>
          <a:p>
            <a:r>
              <a:rPr lang="sv-SE"/>
              <a:t>Kommunutredningen Fi 2017:02</a:t>
            </a:r>
            <a:endParaRPr lang="sv-SE" dirty="0"/>
          </a:p>
        </p:txBody>
      </p:sp>
    </p:spTree>
    <p:extLst>
      <p:ext uri="{BB962C8B-B14F-4D97-AF65-F5344CB8AC3E}">
        <p14:creationId xmlns:p14="http://schemas.microsoft.com/office/powerpoint/2010/main" val="4143663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1891" y="184157"/>
            <a:ext cx="9609825" cy="1231392"/>
          </a:xfrm>
        </p:spPr>
        <p:txBody>
          <a:bodyPr>
            <a:normAutofit/>
          </a:bodyPr>
          <a:lstStyle/>
          <a:p>
            <a:r>
              <a:rPr lang="sv-SE" sz="3600" dirty="0"/>
              <a:t>Procentuell förändring av antalet personer under perioden 2017-2026, efter län.</a:t>
            </a:r>
          </a:p>
        </p:txBody>
      </p:sp>
      <p:graphicFrame>
        <p:nvGraphicFramePr>
          <p:cNvPr id="5" name="Platshållare för innehåll 4"/>
          <p:cNvGraphicFramePr>
            <a:graphicFrameLocks noGrp="1"/>
          </p:cNvGraphicFramePr>
          <p:nvPr>
            <p:ph idx="1"/>
            <p:extLst/>
          </p:nvPr>
        </p:nvGraphicFramePr>
        <p:xfrm>
          <a:off x="353961" y="1032387"/>
          <a:ext cx="11606981" cy="5825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0558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04" y="244834"/>
            <a:ext cx="10557624" cy="1231392"/>
          </a:xfrm>
        </p:spPr>
        <p:txBody>
          <a:bodyPr/>
          <a:lstStyle/>
          <a:p>
            <a:r>
              <a:rPr lang="sv-SE" sz="3600" dirty="0"/>
              <a:t>Förändring av antal sysselsatta totalt samt i kommunsektorn, exklusive respektive inklusive trend</a:t>
            </a:r>
            <a:br>
              <a:rPr lang="sv-SE" sz="3600" dirty="0"/>
            </a:br>
            <a:r>
              <a:rPr lang="sv-SE" sz="1400" dirty="0"/>
              <a:t>Tusental personer</a:t>
            </a: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765" y="1476226"/>
            <a:ext cx="8673921" cy="5381774"/>
          </a:xfrm>
          <a:prstGeom prst="rect">
            <a:avLst/>
          </a:prstGeom>
        </p:spPr>
      </p:pic>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37354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2800" y="1274538"/>
            <a:ext cx="13504017" cy="4129082"/>
          </a:xfrm>
        </p:spPr>
        <p:txBody>
          <a:bodyPr/>
          <a:lstStyle/>
          <a:p>
            <a:r>
              <a:rPr lang="sv-SE" sz="3600" dirty="0"/>
              <a:t>Kommunalt självstyre och demokrati – generellt samt kopplat till förslag, politisk representation</a:t>
            </a:r>
          </a:p>
          <a:p>
            <a:r>
              <a:rPr lang="sv-SE" sz="3600" dirty="0"/>
              <a:t>Kommunal kapacitet – mer resurser, höjd effektivitet, färre (eller fler) uppgifter, anpassning till funktionell region</a:t>
            </a:r>
          </a:p>
          <a:p>
            <a:r>
              <a:rPr lang="sv-SE" sz="3600" dirty="0"/>
              <a:t>Bärkraft och utvecklingskraft – strategisk förmåga</a:t>
            </a:r>
          </a:p>
          <a:p>
            <a:r>
              <a:rPr lang="sv-SE" sz="3600" dirty="0"/>
              <a:t>Kort </a:t>
            </a:r>
            <a:r>
              <a:rPr lang="sv-SE" sz="3600" dirty="0" err="1"/>
              <a:t>resp</a:t>
            </a:r>
            <a:r>
              <a:rPr lang="sv-SE" sz="3600" dirty="0"/>
              <a:t> lång sikt – dagens utmaningar, men också beredskap för eventuella strukturreformer</a:t>
            </a:r>
          </a:p>
        </p:txBody>
      </p:sp>
      <p:sp>
        <p:nvSpPr>
          <p:cNvPr id="3" name="Rubrik 2"/>
          <p:cNvSpPr>
            <a:spLocks noGrp="1"/>
          </p:cNvSpPr>
          <p:nvPr>
            <p:ph type="title"/>
          </p:nvPr>
        </p:nvSpPr>
        <p:spPr>
          <a:xfrm>
            <a:off x="622800" y="360000"/>
            <a:ext cx="10816344" cy="1029740"/>
          </a:xfrm>
        </p:spPr>
        <p:txBody>
          <a:bodyPr/>
          <a:lstStyle/>
          <a:p>
            <a:r>
              <a:rPr lang="sv-SE" dirty="0"/>
              <a:t>Centrala begrepp och frågor att hantera</a:t>
            </a:r>
          </a:p>
        </p:txBody>
      </p:sp>
      <p:sp>
        <p:nvSpPr>
          <p:cNvPr id="4" name="Platshållare för sidfot 3"/>
          <p:cNvSpPr>
            <a:spLocks noGrp="1"/>
          </p:cNvSpPr>
          <p:nvPr>
            <p:ph type="ftr" sz="quarter" idx="11"/>
          </p:nvPr>
        </p:nvSpPr>
        <p:spPr/>
        <p:txBody>
          <a:bodyPr/>
          <a:lstStyle/>
          <a:p>
            <a:r>
              <a:rPr lang="sv-SE"/>
              <a:t>Kommunutredningen Fi 2017:02</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12</a:t>
            </a:fld>
            <a:endParaRPr lang="sv-SE" dirty="0"/>
          </a:p>
        </p:txBody>
      </p:sp>
    </p:spTree>
    <p:extLst>
      <p:ext uri="{BB962C8B-B14F-4D97-AF65-F5344CB8AC3E}">
        <p14:creationId xmlns:p14="http://schemas.microsoft.com/office/powerpoint/2010/main" val="2182801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2799" y="1890713"/>
            <a:ext cx="11980018" cy="4129082"/>
          </a:xfrm>
        </p:spPr>
        <p:txBody>
          <a:bodyPr/>
          <a:lstStyle/>
          <a:p>
            <a:r>
              <a:rPr lang="sv-SE" sz="2800" dirty="0"/>
              <a:t>Kommunal samverkan</a:t>
            </a:r>
          </a:p>
          <a:p>
            <a:r>
              <a:rPr lang="sv-SE" sz="2800" dirty="0"/>
              <a:t>Kommunsammanläggningar</a:t>
            </a:r>
          </a:p>
          <a:p>
            <a:r>
              <a:rPr lang="sv-SE" sz="2800" dirty="0"/>
              <a:t>Generell förändring av uppgifter </a:t>
            </a:r>
          </a:p>
          <a:p>
            <a:r>
              <a:rPr lang="sv-SE" sz="2800" dirty="0"/>
              <a:t>Asymmetrisk ansvarsfördelning</a:t>
            </a:r>
          </a:p>
          <a:p>
            <a:r>
              <a:rPr lang="sv-SE" sz="2800" dirty="0"/>
              <a:t>Andra tänkbara åtgärder (t ex digitalisering)</a:t>
            </a:r>
          </a:p>
          <a:p>
            <a:pPr marL="0" indent="0">
              <a:buNone/>
            </a:pPr>
            <a:endParaRPr lang="sv-SE" sz="2400" dirty="0"/>
          </a:p>
          <a:p>
            <a:pPr marL="0" indent="0">
              <a:buNone/>
            </a:pPr>
            <a:endParaRPr lang="sv-SE" sz="2400" dirty="0"/>
          </a:p>
          <a:p>
            <a:pPr marL="0" indent="0">
              <a:buNone/>
            </a:pPr>
            <a:r>
              <a:rPr lang="sv-SE" sz="2800" dirty="0"/>
              <a:t>- En kombination av åtgärder kan vara en framkomlig väg</a:t>
            </a:r>
          </a:p>
          <a:p>
            <a:pPr marL="0" indent="0">
              <a:buNone/>
            </a:pPr>
            <a:r>
              <a:rPr lang="sv-SE" sz="2800" dirty="0"/>
              <a:t>- Försöksverksamhet kan föreslås</a:t>
            </a:r>
          </a:p>
        </p:txBody>
      </p:sp>
      <p:sp>
        <p:nvSpPr>
          <p:cNvPr id="3" name="Rubrik 2"/>
          <p:cNvSpPr>
            <a:spLocks noGrp="1"/>
          </p:cNvSpPr>
          <p:nvPr>
            <p:ph type="title"/>
          </p:nvPr>
        </p:nvSpPr>
        <p:spPr>
          <a:xfrm>
            <a:off x="622800" y="260609"/>
            <a:ext cx="10944804" cy="1029740"/>
          </a:xfrm>
        </p:spPr>
        <p:txBody>
          <a:bodyPr/>
          <a:lstStyle/>
          <a:p>
            <a:r>
              <a:rPr lang="sv-SE" u="sng" dirty="0"/>
              <a:t>Kommittén ska analysera olika strukturella åtgärder</a:t>
            </a:r>
            <a:r>
              <a:rPr lang="sv-SE" dirty="0"/>
              <a:t>:</a:t>
            </a:r>
          </a:p>
        </p:txBody>
      </p:sp>
      <p:sp>
        <p:nvSpPr>
          <p:cNvPr id="4" name="Platshållare för sidfot 3"/>
          <p:cNvSpPr>
            <a:spLocks noGrp="1"/>
          </p:cNvSpPr>
          <p:nvPr>
            <p:ph type="ftr" sz="quarter" idx="11"/>
          </p:nvPr>
        </p:nvSpPr>
        <p:spPr/>
        <p:txBody>
          <a:bodyPr/>
          <a:lstStyle/>
          <a:p>
            <a:r>
              <a:rPr lang="sv-SE"/>
              <a:t>Kommunutredningen Fi 2017:02</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13</a:t>
            </a:fld>
            <a:endParaRPr lang="sv-SE" dirty="0"/>
          </a:p>
        </p:txBody>
      </p:sp>
      <p:sp>
        <p:nvSpPr>
          <p:cNvPr id="6" name="Rektangel 5"/>
          <p:cNvSpPr/>
          <p:nvPr/>
        </p:nvSpPr>
        <p:spPr>
          <a:xfrm>
            <a:off x="7846869" y="1924334"/>
            <a:ext cx="4080681" cy="2292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t>Utökade möjligheter till avtalssamverkan (delbetänkande)</a:t>
            </a:r>
            <a:endParaRPr lang="en-GB" sz="2400" dirty="0"/>
          </a:p>
        </p:txBody>
      </p:sp>
    </p:spTree>
    <p:extLst>
      <p:ext uri="{BB962C8B-B14F-4D97-AF65-F5344CB8AC3E}">
        <p14:creationId xmlns:p14="http://schemas.microsoft.com/office/powerpoint/2010/main" val="1655617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93268" y="729566"/>
            <a:ext cx="9914218" cy="2151531"/>
          </a:xfrm>
        </p:spPr>
        <p:txBody>
          <a:bodyPr/>
          <a:lstStyle/>
          <a:p>
            <a:r>
              <a:rPr lang="sv-SE" sz="5400" dirty="0"/>
              <a:t>Samverkan mellan kommuner</a:t>
            </a:r>
            <a:br>
              <a:rPr lang="sv-SE" sz="5400" dirty="0"/>
            </a:br>
            <a:endParaRPr lang="sv-SE" sz="5400" dirty="0"/>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a:ea typeface="+mn-ea"/>
                <a:cs typeface="+mn-cs"/>
              </a:rPr>
              <a:t>Kommunutredningen Fi 2017:02</a:t>
            </a:r>
            <a:endParaRPr kumimoji="0" lang="sv-SE" sz="12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809541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1339"/>
          <a:stretch/>
        </p:blipFill>
        <p:spPr bwMode="auto">
          <a:xfrm>
            <a:off x="2234714" y="1564594"/>
            <a:ext cx="7549366" cy="4740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ubrik 2"/>
          <p:cNvSpPr>
            <a:spLocks noGrp="1"/>
          </p:cNvSpPr>
          <p:nvPr>
            <p:ph type="title"/>
          </p:nvPr>
        </p:nvSpPr>
        <p:spPr>
          <a:xfrm>
            <a:off x="641445" y="204716"/>
            <a:ext cx="10944804" cy="825023"/>
          </a:xfrm>
        </p:spPr>
        <p:txBody>
          <a:bodyPr/>
          <a:lstStyle/>
          <a:p>
            <a:pPr algn="ctr"/>
            <a:r>
              <a:rPr lang="sv-SE" sz="3200" dirty="0">
                <a:solidFill>
                  <a:schemeClr val="tx1"/>
                </a:solidFill>
              </a:rPr>
              <a:t>Delbetänkande 2017-10-17</a:t>
            </a:r>
            <a:br>
              <a:rPr lang="sv-SE" sz="3200" dirty="0">
                <a:solidFill>
                  <a:schemeClr val="tx1"/>
                </a:solidFill>
              </a:rPr>
            </a:br>
            <a:r>
              <a:rPr lang="sv-SE" sz="3200" dirty="0">
                <a:solidFill>
                  <a:schemeClr val="tx1"/>
                </a:solidFill>
              </a:rPr>
              <a:t>En generell rätt till kommunal avtalssamverkan</a:t>
            </a:r>
            <a:br>
              <a:rPr lang="sv-SE" sz="3200" dirty="0">
                <a:solidFill>
                  <a:schemeClr val="tx1"/>
                </a:solidFill>
              </a:rPr>
            </a:br>
            <a:r>
              <a:rPr lang="sv-SE" sz="3200" dirty="0">
                <a:solidFill>
                  <a:schemeClr val="tx1"/>
                </a:solidFill>
              </a:rPr>
              <a:t>Lagändring (KL) 2018-07-01</a:t>
            </a:r>
          </a:p>
        </p:txBody>
      </p:sp>
      <p:sp>
        <p:nvSpPr>
          <p:cNvPr id="4" name="Platshållare för sidfot 3"/>
          <p:cNvSpPr>
            <a:spLocks noGrp="1"/>
          </p:cNvSpPr>
          <p:nvPr>
            <p:ph type="ftr" sz="quarter" idx="11"/>
          </p:nvPr>
        </p:nvSpPr>
        <p:spPr/>
        <p:txBody>
          <a:bodyPr/>
          <a:lstStyle/>
          <a:p>
            <a:r>
              <a:rPr lang="sv-SE"/>
              <a:t>Kommunutredningen Fi 2017:02</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15</a:t>
            </a:fld>
            <a:endParaRPr lang="sv-SE" dirty="0"/>
          </a:p>
        </p:txBody>
      </p:sp>
    </p:spTree>
    <p:extLst>
      <p:ext uri="{BB962C8B-B14F-4D97-AF65-F5344CB8AC3E}">
        <p14:creationId xmlns:p14="http://schemas.microsoft.com/office/powerpoint/2010/main" val="438014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2800" y="1389740"/>
            <a:ext cx="14196789" cy="4129082"/>
          </a:xfrm>
        </p:spPr>
        <p:txBody>
          <a:bodyPr/>
          <a:lstStyle/>
          <a:p>
            <a:r>
              <a:rPr lang="sv-SE" sz="2800" dirty="0"/>
              <a:t>En </a:t>
            </a:r>
            <a:r>
              <a:rPr lang="sv-SE" sz="2800" dirty="0">
                <a:solidFill>
                  <a:srgbClr val="0070C0"/>
                </a:solidFill>
              </a:rPr>
              <a:t>generell rätt </a:t>
            </a:r>
            <a:r>
              <a:rPr lang="sv-SE" sz="2800" dirty="0"/>
              <a:t>för kommuner och landsting att med stöd av avtal </a:t>
            </a:r>
            <a:r>
              <a:rPr lang="sv-SE" sz="2800" dirty="0">
                <a:solidFill>
                  <a:srgbClr val="0070C0"/>
                </a:solidFill>
              </a:rPr>
              <a:t>utföra uppgifter </a:t>
            </a:r>
            <a:r>
              <a:rPr lang="sv-SE" sz="2800" dirty="0"/>
              <a:t>åt varandra införs i kommunallagen.</a:t>
            </a:r>
          </a:p>
          <a:p>
            <a:r>
              <a:rPr lang="sv-SE" sz="2800" dirty="0"/>
              <a:t>Undantag från </a:t>
            </a:r>
            <a:r>
              <a:rPr lang="sv-SE" sz="2800" dirty="0">
                <a:solidFill>
                  <a:srgbClr val="0070C0"/>
                </a:solidFill>
              </a:rPr>
              <a:t>lokaliseringsprincipen</a:t>
            </a:r>
            <a:r>
              <a:rPr lang="sv-SE" sz="2800" dirty="0"/>
              <a:t> (för utförarkommunen).</a:t>
            </a:r>
          </a:p>
          <a:p>
            <a:r>
              <a:rPr lang="sv-SE" sz="2800" dirty="0"/>
              <a:t>Sammanhängande rätt till </a:t>
            </a:r>
            <a:r>
              <a:rPr lang="sv-SE" sz="2800" dirty="0">
                <a:solidFill>
                  <a:srgbClr val="0070C0"/>
                </a:solidFill>
              </a:rPr>
              <a:t>extern delegation </a:t>
            </a:r>
            <a:r>
              <a:rPr lang="sv-SE" sz="2800" dirty="0"/>
              <a:t>av beslutanderätt.</a:t>
            </a:r>
          </a:p>
          <a:p>
            <a:r>
              <a:rPr lang="sv-SE" sz="2800" dirty="0"/>
              <a:t>Förtydligande av styrelsens </a:t>
            </a:r>
            <a:r>
              <a:rPr lang="sv-SE" sz="2800" dirty="0">
                <a:solidFill>
                  <a:srgbClr val="0070C0"/>
                </a:solidFill>
              </a:rPr>
              <a:t>uppsiktsplikt</a:t>
            </a:r>
            <a:r>
              <a:rPr lang="sv-SE" sz="2800" dirty="0"/>
              <a:t>.</a:t>
            </a:r>
          </a:p>
          <a:p>
            <a:r>
              <a:rPr lang="sv-SE" sz="2800" dirty="0"/>
              <a:t>Årlig </a:t>
            </a:r>
            <a:r>
              <a:rPr lang="sv-SE" sz="2800" dirty="0">
                <a:solidFill>
                  <a:srgbClr val="0070C0"/>
                </a:solidFill>
              </a:rPr>
              <a:t>rapporteringsskyldighet</a:t>
            </a:r>
            <a:r>
              <a:rPr lang="sv-SE" sz="2800" dirty="0"/>
              <a:t> för styrelsen till fullmäktige.</a:t>
            </a:r>
          </a:p>
          <a:p>
            <a:pPr marL="0" indent="0">
              <a:buNone/>
            </a:pPr>
            <a:endParaRPr lang="sv-SE" sz="2800" dirty="0"/>
          </a:p>
          <a:p>
            <a:pPr marL="0" indent="0">
              <a:buNone/>
            </a:pPr>
            <a:r>
              <a:rPr lang="sv-SE" sz="2800" dirty="0">
                <a:solidFill>
                  <a:srgbClr val="FF0000"/>
                </a:solidFill>
              </a:rPr>
              <a:t>Förhållandet till LOU måste bedömas i enskilda fall.</a:t>
            </a:r>
          </a:p>
          <a:p>
            <a:endParaRPr lang="sv-SE" sz="2800" dirty="0"/>
          </a:p>
        </p:txBody>
      </p:sp>
      <p:sp>
        <p:nvSpPr>
          <p:cNvPr id="3" name="Rubrik 2"/>
          <p:cNvSpPr>
            <a:spLocks noGrp="1"/>
          </p:cNvSpPr>
          <p:nvPr>
            <p:ph type="title"/>
          </p:nvPr>
        </p:nvSpPr>
        <p:spPr>
          <a:xfrm>
            <a:off x="622800" y="360000"/>
            <a:ext cx="10669314" cy="1029740"/>
          </a:xfrm>
        </p:spPr>
        <p:txBody>
          <a:bodyPr/>
          <a:lstStyle/>
          <a:p>
            <a:r>
              <a:rPr lang="sv-SE" dirty="0"/>
              <a:t>Kommunal avtalssamverkan</a:t>
            </a:r>
            <a:br>
              <a:rPr lang="sv-SE" dirty="0"/>
            </a:br>
            <a:endParaRPr lang="sv-SE" dirty="0"/>
          </a:p>
        </p:txBody>
      </p:sp>
      <p:sp>
        <p:nvSpPr>
          <p:cNvPr id="4" name="Platshållare för sidfot 3"/>
          <p:cNvSpPr>
            <a:spLocks noGrp="1"/>
          </p:cNvSpPr>
          <p:nvPr>
            <p:ph type="ftr" sz="quarter" idx="11"/>
          </p:nvPr>
        </p:nvSpPr>
        <p:spPr/>
        <p:txBody>
          <a:bodyPr/>
          <a:lstStyle/>
          <a:p>
            <a:r>
              <a:rPr lang="sv-SE"/>
              <a:t>Kommunutredningen Fi 2017:02</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16</a:t>
            </a:fld>
            <a:endParaRPr lang="sv-SE" dirty="0"/>
          </a:p>
        </p:txBody>
      </p:sp>
    </p:spTree>
    <p:extLst>
      <p:ext uri="{BB962C8B-B14F-4D97-AF65-F5344CB8AC3E}">
        <p14:creationId xmlns:p14="http://schemas.microsoft.com/office/powerpoint/2010/main" val="739505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2799" y="1383513"/>
            <a:ext cx="13384147" cy="4129082"/>
          </a:xfrm>
        </p:spPr>
        <p:txBody>
          <a:bodyPr/>
          <a:lstStyle/>
          <a:p>
            <a:r>
              <a:rPr lang="sv-SE" dirty="0"/>
              <a:t>En effektiv samverkan förutsätter att alla parter har något att vinna på den, kan vara svårt med små och stora kommuner </a:t>
            </a:r>
          </a:p>
          <a:p>
            <a:r>
              <a:rPr lang="sv-SE" dirty="0"/>
              <a:t>Ju fler kommuner, desto större komplexitet i samverkan</a:t>
            </a:r>
          </a:p>
          <a:p>
            <a:r>
              <a:rPr lang="sv-SE" dirty="0"/>
              <a:t>Det tar tid att bygga förtroende och tillit i en samverkanskonstellation, </a:t>
            </a:r>
            <a:r>
              <a:rPr lang="sv-SE" b="1" dirty="0"/>
              <a:t>men…</a:t>
            </a:r>
          </a:p>
          <a:p>
            <a:r>
              <a:rPr lang="sv-SE" dirty="0"/>
              <a:t>Med tiden kan också slitningar mellan de samverkande parterna uppstå, t.ex. genom ändrade politiska eller ekonomiska förhållanden i kommunerna</a:t>
            </a:r>
          </a:p>
          <a:p>
            <a:endParaRPr lang="sv-SE" dirty="0"/>
          </a:p>
        </p:txBody>
      </p:sp>
      <p:sp>
        <p:nvSpPr>
          <p:cNvPr id="3" name="Rubrik 2"/>
          <p:cNvSpPr>
            <a:spLocks noGrp="1"/>
          </p:cNvSpPr>
          <p:nvPr>
            <p:ph type="title"/>
          </p:nvPr>
        </p:nvSpPr>
        <p:spPr>
          <a:xfrm>
            <a:off x="622798" y="425201"/>
            <a:ext cx="11163817" cy="1029740"/>
          </a:xfrm>
        </p:spPr>
        <p:txBody>
          <a:bodyPr/>
          <a:lstStyle/>
          <a:p>
            <a:r>
              <a:rPr lang="sv-SE" sz="4400" u="sng" dirty="0"/>
              <a:t>Tillit och tidsperspektiv viktigt i all samverkan</a:t>
            </a:r>
            <a:endParaRPr lang="sv-SE" sz="4400" dirty="0"/>
          </a:p>
        </p:txBody>
      </p:sp>
      <p:sp>
        <p:nvSpPr>
          <p:cNvPr id="4" name="Platshållare för sidfot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Kommunutredningen Fi 2017:02</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31688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93268" y="729566"/>
            <a:ext cx="9914218" cy="2151531"/>
          </a:xfrm>
        </p:spPr>
        <p:txBody>
          <a:bodyPr/>
          <a:lstStyle/>
          <a:p>
            <a:r>
              <a:rPr lang="sv-SE" sz="5400" dirty="0"/>
              <a:t>Frivilliga kommunsamman-läggningar</a:t>
            </a:r>
            <a:br>
              <a:rPr lang="sv-SE" sz="5400" dirty="0"/>
            </a:br>
            <a:endParaRPr lang="sv-SE" sz="5400" dirty="0"/>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a:ea typeface="+mn-ea"/>
                <a:cs typeface="+mn-cs"/>
              </a:rPr>
              <a:t>Kommunutredningen Fi 2017:02</a:t>
            </a:r>
            <a:endParaRPr kumimoji="0" lang="sv-SE" sz="12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90862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81735" y="262568"/>
            <a:ext cx="10363200" cy="850615"/>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normAutofit fontScale="90000"/>
          </a:bodyPr>
          <a:lstStyle/>
          <a:p>
            <a:r>
              <a:rPr lang="sv-SE" altLang="sv-SE" dirty="0"/>
              <a:t>Är det dags för kommunsammanläggning? </a:t>
            </a:r>
          </a:p>
        </p:txBody>
      </p:sp>
      <p:sp>
        <p:nvSpPr>
          <p:cNvPr id="40964" name="Text Box 4"/>
          <p:cNvSpPr txBox="1">
            <a:spLocks noChangeArrowheads="1"/>
          </p:cNvSpPr>
          <p:nvPr/>
        </p:nvSpPr>
        <p:spPr bwMode="auto">
          <a:xfrm>
            <a:off x="742661" y="1216724"/>
            <a:ext cx="10283417"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TradeGothic" pitchFamily="2" charset="0"/>
                <a:cs typeface="Arial" pitchFamily="34" charset="0"/>
              </a:defRPr>
            </a:lvl1pPr>
            <a:lvl2pPr marL="742950" indent="-285750" eaLnBrk="0" hangingPunct="0">
              <a:defRPr sz="1600" b="1">
                <a:solidFill>
                  <a:schemeClr val="tx1"/>
                </a:solidFill>
                <a:latin typeface="TradeGothic" pitchFamily="2" charset="0"/>
                <a:cs typeface="Arial" pitchFamily="34" charset="0"/>
              </a:defRPr>
            </a:lvl2pPr>
            <a:lvl3pPr marL="1143000" indent="-228600" eaLnBrk="0" hangingPunct="0">
              <a:defRPr sz="1600" b="1">
                <a:solidFill>
                  <a:schemeClr val="tx1"/>
                </a:solidFill>
                <a:latin typeface="TradeGothic" pitchFamily="2" charset="0"/>
                <a:cs typeface="Arial" pitchFamily="34" charset="0"/>
              </a:defRPr>
            </a:lvl3pPr>
            <a:lvl4pPr marL="1600200" indent="-228600" eaLnBrk="0" hangingPunct="0">
              <a:defRPr sz="1600" b="1">
                <a:solidFill>
                  <a:schemeClr val="tx1"/>
                </a:solidFill>
                <a:latin typeface="TradeGothic" pitchFamily="2" charset="0"/>
                <a:cs typeface="Arial" pitchFamily="34" charset="0"/>
              </a:defRPr>
            </a:lvl4pPr>
            <a:lvl5pPr marL="2057400" indent="-228600" eaLnBrk="0" hangingPunct="0">
              <a:defRPr sz="1600" b="1">
                <a:solidFill>
                  <a:schemeClr val="tx1"/>
                </a:solidFill>
                <a:latin typeface="TradeGothic" pitchFamily="2" charset="0"/>
                <a:cs typeface="Arial" pitchFamily="34" charset="0"/>
              </a:defRPr>
            </a:lvl5pPr>
            <a:lvl6pPr marL="2514600" indent="-228600" eaLnBrk="0" fontAlgn="base" hangingPunct="0">
              <a:spcBef>
                <a:spcPct val="0"/>
              </a:spcBef>
              <a:spcAft>
                <a:spcPct val="0"/>
              </a:spcAft>
              <a:defRPr sz="1600" b="1">
                <a:solidFill>
                  <a:schemeClr val="tx1"/>
                </a:solidFill>
                <a:latin typeface="TradeGothic" pitchFamily="2" charset="0"/>
                <a:cs typeface="Arial" pitchFamily="34" charset="0"/>
              </a:defRPr>
            </a:lvl6pPr>
            <a:lvl7pPr marL="2971800" indent="-228600" eaLnBrk="0" fontAlgn="base" hangingPunct="0">
              <a:spcBef>
                <a:spcPct val="0"/>
              </a:spcBef>
              <a:spcAft>
                <a:spcPct val="0"/>
              </a:spcAft>
              <a:defRPr sz="1600" b="1">
                <a:solidFill>
                  <a:schemeClr val="tx1"/>
                </a:solidFill>
                <a:latin typeface="TradeGothic" pitchFamily="2" charset="0"/>
                <a:cs typeface="Arial" pitchFamily="34" charset="0"/>
              </a:defRPr>
            </a:lvl7pPr>
            <a:lvl8pPr marL="3429000" indent="-228600" eaLnBrk="0" fontAlgn="base" hangingPunct="0">
              <a:spcBef>
                <a:spcPct val="0"/>
              </a:spcBef>
              <a:spcAft>
                <a:spcPct val="0"/>
              </a:spcAft>
              <a:defRPr sz="1600" b="1">
                <a:solidFill>
                  <a:schemeClr val="tx1"/>
                </a:solidFill>
                <a:latin typeface="TradeGothic" pitchFamily="2" charset="0"/>
                <a:cs typeface="Arial" pitchFamily="34" charset="0"/>
              </a:defRPr>
            </a:lvl8pPr>
            <a:lvl9pPr marL="3886200" indent="-228600" eaLnBrk="0" fontAlgn="base" hangingPunct="0">
              <a:spcBef>
                <a:spcPct val="0"/>
              </a:spcBef>
              <a:spcAft>
                <a:spcPct val="0"/>
              </a:spcAft>
              <a:defRPr sz="1600" b="1">
                <a:solidFill>
                  <a:schemeClr val="tx1"/>
                </a:solidFill>
                <a:latin typeface="TradeGothic" pitchFamily="2" charset="0"/>
                <a:cs typeface="Arial" pitchFamily="34" charset="0"/>
              </a:defRPr>
            </a:lvl9pPr>
          </a:lstStyle>
          <a:p>
            <a:pPr marL="457200" indent="-457200" eaLnBrk="1" hangingPunct="1">
              <a:spcBef>
                <a:spcPct val="50000"/>
              </a:spcBef>
              <a:buFont typeface="Arial" panose="020B0604020202020204" pitchFamily="34" charset="0"/>
              <a:buChar char="•"/>
            </a:pPr>
            <a:r>
              <a:rPr lang="sv-SE" altLang="sv-SE" sz="2800" b="0" dirty="0">
                <a:latin typeface="Arial" pitchFamily="34" charset="0"/>
              </a:rPr>
              <a:t>Vid 1974 års kommunreform ansågs 8 000 </a:t>
            </a:r>
            <a:r>
              <a:rPr lang="sv-SE" altLang="sv-SE" sz="2800" b="0" dirty="0" err="1">
                <a:latin typeface="Arial" pitchFamily="34" charset="0"/>
              </a:rPr>
              <a:t>inv</a:t>
            </a:r>
            <a:r>
              <a:rPr lang="sv-SE" altLang="sv-SE" sz="2800" b="0" dirty="0">
                <a:latin typeface="Arial" pitchFamily="34" charset="0"/>
              </a:rPr>
              <a:t> vara kritisk gräns för att bedriva effektiv verksamhet</a:t>
            </a:r>
          </a:p>
          <a:p>
            <a:pPr marL="457200" indent="-457200" eaLnBrk="1" hangingPunct="1">
              <a:spcBef>
                <a:spcPct val="50000"/>
              </a:spcBef>
              <a:buFont typeface="Arial" panose="020B0604020202020204" pitchFamily="34" charset="0"/>
              <a:buChar char="•"/>
            </a:pPr>
            <a:r>
              <a:rPr lang="sv-SE" altLang="sv-SE" sz="2800" b="0" dirty="0">
                <a:latin typeface="Arial" pitchFamily="34" charset="0"/>
              </a:rPr>
              <a:t>Kommunreformsutredningar i Danmark, Norge och Finland pekar på minst 20 000 </a:t>
            </a:r>
            <a:r>
              <a:rPr lang="sv-SE" altLang="sv-SE" sz="2800" b="0" dirty="0" err="1">
                <a:latin typeface="Arial" pitchFamily="34" charset="0"/>
              </a:rPr>
              <a:t>inv</a:t>
            </a:r>
            <a:r>
              <a:rPr lang="sv-SE" altLang="sv-SE" sz="2800" b="0" dirty="0">
                <a:latin typeface="Arial" pitchFamily="34" charset="0"/>
              </a:rPr>
              <a:t> som önskvärt för effektiv verksamhet</a:t>
            </a:r>
          </a:p>
          <a:p>
            <a:pPr marL="457200" indent="-457200" eaLnBrk="1" hangingPunct="1">
              <a:spcBef>
                <a:spcPct val="50000"/>
              </a:spcBef>
              <a:buFont typeface="Arial" panose="020B0604020202020204" pitchFamily="34" charset="0"/>
              <a:buChar char="•"/>
            </a:pPr>
            <a:r>
              <a:rPr lang="sv-SE" altLang="sv-SE" sz="2800" b="0" dirty="0">
                <a:latin typeface="Arial" pitchFamily="34" charset="0"/>
              </a:rPr>
              <a:t>År 2040 beräknas vi ha 56 kommuner &lt; 8 000 </a:t>
            </a:r>
            <a:r>
              <a:rPr lang="sv-SE" altLang="sv-SE" sz="2800" b="0" dirty="0" err="1">
                <a:latin typeface="Arial" pitchFamily="34" charset="0"/>
              </a:rPr>
              <a:t>inv</a:t>
            </a:r>
            <a:r>
              <a:rPr lang="sv-SE" altLang="sv-SE" sz="2800" b="0" dirty="0">
                <a:latin typeface="Arial" pitchFamily="34" charset="0"/>
              </a:rPr>
              <a:t> </a:t>
            </a:r>
            <a:br>
              <a:rPr lang="sv-SE" altLang="sv-SE" sz="2800" b="0" dirty="0">
                <a:latin typeface="Arial" pitchFamily="34" charset="0"/>
              </a:rPr>
            </a:br>
            <a:r>
              <a:rPr lang="sv-SE" altLang="sv-SE" sz="2800" b="0" dirty="0">
                <a:latin typeface="Arial" pitchFamily="34" charset="0"/>
              </a:rPr>
              <a:t>(19 %) och 164 kommuner &lt; 20 000 </a:t>
            </a:r>
            <a:r>
              <a:rPr lang="sv-SE" altLang="sv-SE" sz="2800" b="0" dirty="0" err="1">
                <a:latin typeface="Arial" pitchFamily="34" charset="0"/>
              </a:rPr>
              <a:t>inv</a:t>
            </a:r>
            <a:r>
              <a:rPr lang="sv-SE" altLang="sv-SE" sz="2800" b="0" dirty="0">
                <a:latin typeface="Arial" pitchFamily="34" charset="0"/>
              </a:rPr>
              <a:t> (56 %)</a:t>
            </a:r>
          </a:p>
          <a:p>
            <a:pPr marL="457200" indent="-457200" eaLnBrk="1" hangingPunct="1">
              <a:spcBef>
                <a:spcPct val="50000"/>
              </a:spcBef>
              <a:buFont typeface="Arial" panose="020B0604020202020204" pitchFamily="34" charset="0"/>
              <a:buChar char="•"/>
            </a:pPr>
            <a:endParaRPr lang="sv-SE" altLang="sv-SE" sz="2800" b="0" dirty="0">
              <a:latin typeface="Arial" pitchFamily="34" charset="0"/>
            </a:endParaRPr>
          </a:p>
        </p:txBody>
      </p:sp>
      <p:sp>
        <p:nvSpPr>
          <p:cNvPr id="2" name="Platshållare för sidfot 1">
            <a:extLst>
              <a:ext uri="{FF2B5EF4-FFF2-40B4-BE49-F238E27FC236}">
                <a16:creationId xmlns:a16="http://schemas.microsoft.com/office/drawing/2014/main" id="{DEDDB318-6716-4FFF-A01C-1C0785FE0101}"/>
              </a:ext>
            </a:extLst>
          </p:cNvPr>
          <p:cNvSpPr>
            <a:spLocks noGrp="1"/>
          </p:cNvSpPr>
          <p:nvPr>
            <p:ph type="ftr" sz="quarter" idx="11"/>
          </p:nvPr>
        </p:nvSpPr>
        <p:spPr/>
        <p:txBody>
          <a:bodyPr/>
          <a:lstStyle/>
          <a:p>
            <a:r>
              <a:rPr lang="sv-SE"/>
              <a:t>Kommunutredningen Fi 2017:02</a:t>
            </a:r>
            <a:endParaRPr lang="sv-SE" dirty="0"/>
          </a:p>
        </p:txBody>
      </p:sp>
      <p:sp>
        <p:nvSpPr>
          <p:cNvPr id="3" name="Platshållare för bildnummer 2">
            <a:extLst>
              <a:ext uri="{FF2B5EF4-FFF2-40B4-BE49-F238E27FC236}">
                <a16:creationId xmlns:a16="http://schemas.microsoft.com/office/drawing/2014/main" id="{5FD1B315-94D1-4271-84F5-B28AF63DA79C}"/>
              </a:ext>
            </a:extLst>
          </p:cNvPr>
          <p:cNvSpPr>
            <a:spLocks noGrp="1"/>
          </p:cNvSpPr>
          <p:nvPr>
            <p:ph type="sldNum" sz="quarter" idx="12"/>
          </p:nvPr>
        </p:nvSpPr>
        <p:spPr/>
        <p:txBody>
          <a:bodyPr/>
          <a:lstStyle/>
          <a:p>
            <a:fld id="{9C3D4D15-3887-47F3-AC8F-B99C7C44B5C5}" type="slidenum">
              <a:rPr lang="sv-SE" smtClean="0"/>
              <a:pPr/>
              <a:t>19</a:t>
            </a:fld>
            <a:endParaRPr lang="sv-SE" dirty="0"/>
          </a:p>
        </p:txBody>
      </p:sp>
    </p:spTree>
    <p:extLst>
      <p:ext uri="{BB962C8B-B14F-4D97-AF65-F5344CB8AC3E}">
        <p14:creationId xmlns:p14="http://schemas.microsoft.com/office/powerpoint/2010/main" val="92782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a:t>Kommunutredningen Fi 2017:02</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2</a:t>
            </a:fld>
            <a:endParaRPr lang="sv-SE" dirty="0"/>
          </a:p>
        </p:txBody>
      </p:sp>
      <p:sp>
        <p:nvSpPr>
          <p:cNvPr id="7" name="Platshållare för innehåll 6"/>
          <p:cNvSpPr>
            <a:spLocks noGrp="1"/>
          </p:cNvSpPr>
          <p:nvPr>
            <p:ph idx="1"/>
          </p:nvPr>
        </p:nvSpPr>
        <p:spPr>
          <a:xfrm>
            <a:off x="622798" y="1890713"/>
            <a:ext cx="14268859" cy="4129082"/>
          </a:xfrm>
        </p:spPr>
        <p:txBody>
          <a:bodyPr/>
          <a:lstStyle/>
          <a:p>
            <a:r>
              <a:rPr lang="sv-SE" dirty="0"/>
              <a:t>Start mars 2017</a:t>
            </a:r>
          </a:p>
          <a:p>
            <a:endParaRPr lang="sv-SE" dirty="0"/>
          </a:p>
          <a:p>
            <a:r>
              <a:rPr lang="sv-SE" dirty="0"/>
              <a:t>Delbetänkande om avtalssamverkan den 17 oktober 2017 </a:t>
            </a:r>
            <a:br>
              <a:rPr lang="sv-SE" dirty="0"/>
            </a:br>
            <a:endParaRPr lang="sv-SE" dirty="0"/>
          </a:p>
          <a:p>
            <a:r>
              <a:rPr lang="sv-SE" dirty="0"/>
              <a:t>Slutbetänkande den 28 februari 2020</a:t>
            </a:r>
          </a:p>
          <a:p>
            <a:endParaRPr lang="sv-SE" dirty="0"/>
          </a:p>
        </p:txBody>
      </p:sp>
      <p:sp>
        <p:nvSpPr>
          <p:cNvPr id="8" name="Rubrik 2"/>
          <p:cNvSpPr>
            <a:spLocks noGrp="1"/>
          </p:cNvSpPr>
          <p:nvPr>
            <p:ph type="title"/>
          </p:nvPr>
        </p:nvSpPr>
        <p:spPr>
          <a:xfrm>
            <a:off x="622800" y="553040"/>
            <a:ext cx="10944804" cy="1029740"/>
          </a:xfrm>
        </p:spPr>
        <p:txBody>
          <a:bodyPr/>
          <a:lstStyle/>
          <a:p>
            <a:r>
              <a:rPr lang="sv-SE" dirty="0"/>
              <a:t>Utredningens tidplan:</a:t>
            </a:r>
          </a:p>
        </p:txBody>
      </p:sp>
    </p:spTree>
    <p:extLst>
      <p:ext uri="{BB962C8B-B14F-4D97-AF65-F5344CB8AC3E}">
        <p14:creationId xmlns:p14="http://schemas.microsoft.com/office/powerpoint/2010/main" val="3289345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EDDB318-6716-4FFF-A01C-1C0785FE0101}"/>
              </a:ext>
            </a:extLst>
          </p:cNvPr>
          <p:cNvSpPr>
            <a:spLocks noGrp="1"/>
          </p:cNvSpPr>
          <p:nvPr>
            <p:ph type="ftr" sz="quarter" idx="11"/>
          </p:nvPr>
        </p:nvSpPr>
        <p:spPr/>
        <p:txBody>
          <a:bodyPr/>
          <a:lstStyle/>
          <a:p>
            <a:r>
              <a:rPr lang="sv-SE"/>
              <a:t>Kommunutredningen Fi 2017:02</a:t>
            </a:r>
            <a:endParaRPr lang="sv-SE" dirty="0"/>
          </a:p>
        </p:txBody>
      </p:sp>
      <p:sp>
        <p:nvSpPr>
          <p:cNvPr id="3" name="Platshållare för bildnummer 2">
            <a:extLst>
              <a:ext uri="{FF2B5EF4-FFF2-40B4-BE49-F238E27FC236}">
                <a16:creationId xmlns:a16="http://schemas.microsoft.com/office/drawing/2014/main" id="{5FD1B315-94D1-4271-84F5-B28AF63DA79C}"/>
              </a:ext>
            </a:extLst>
          </p:cNvPr>
          <p:cNvSpPr>
            <a:spLocks noGrp="1"/>
          </p:cNvSpPr>
          <p:nvPr>
            <p:ph type="sldNum" sz="quarter" idx="12"/>
          </p:nvPr>
        </p:nvSpPr>
        <p:spPr/>
        <p:txBody>
          <a:bodyPr/>
          <a:lstStyle/>
          <a:p>
            <a:fld id="{9C3D4D15-3887-47F3-AC8F-B99C7C44B5C5}" type="slidenum">
              <a:rPr lang="sv-SE" smtClean="0"/>
              <a:pPr/>
              <a:t>20</a:t>
            </a:fld>
            <a:endParaRPr lang="sv-SE" dirty="0"/>
          </a:p>
        </p:txBody>
      </p:sp>
      <p:pic>
        <p:nvPicPr>
          <p:cNvPr id="7" name="Bildobjekt 6">
            <a:extLst>
              <a:ext uri="{FF2B5EF4-FFF2-40B4-BE49-F238E27FC236}">
                <a16:creationId xmlns:a16="http://schemas.microsoft.com/office/drawing/2014/main" id="{CCC568FB-89FE-44F9-81F9-F50BEFA378D9}"/>
              </a:ext>
            </a:extLst>
          </p:cNvPr>
          <p:cNvPicPr>
            <a:picLocks noChangeAspect="1"/>
          </p:cNvPicPr>
          <p:nvPr/>
        </p:nvPicPr>
        <p:blipFill>
          <a:blip r:embed="rId2"/>
          <a:stretch>
            <a:fillRect/>
          </a:stretch>
        </p:blipFill>
        <p:spPr>
          <a:xfrm>
            <a:off x="1737360" y="294972"/>
            <a:ext cx="7992274" cy="5804075"/>
          </a:xfrm>
          <a:prstGeom prst="rect">
            <a:avLst/>
          </a:prstGeom>
        </p:spPr>
      </p:pic>
    </p:spTree>
    <p:extLst>
      <p:ext uri="{BB962C8B-B14F-4D97-AF65-F5344CB8AC3E}">
        <p14:creationId xmlns:p14="http://schemas.microsoft.com/office/powerpoint/2010/main" val="100901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2799" y="1235485"/>
            <a:ext cx="14151980" cy="4129082"/>
          </a:xfrm>
        </p:spPr>
        <p:txBody>
          <a:bodyPr/>
          <a:lstStyle/>
          <a:p>
            <a:r>
              <a:rPr lang="sv-SE" dirty="0"/>
              <a:t>Förmodligen inga stora ekonomiska vinster att hämta hem genom sammanläggningar, men gleshet, bosättningsmönster och funktionella kopplingar spelar roll</a:t>
            </a:r>
          </a:p>
          <a:p>
            <a:endParaRPr lang="sv-SE" sz="1400" dirty="0"/>
          </a:p>
          <a:p>
            <a:r>
              <a:rPr lang="sv-SE" dirty="0"/>
              <a:t>Kapacitets- och kompetensmässiga argument finns dock sannolikt – robusthet</a:t>
            </a:r>
          </a:p>
          <a:p>
            <a:endParaRPr lang="sv-SE" sz="1400" dirty="0"/>
          </a:p>
          <a:p>
            <a:r>
              <a:rPr lang="sv-SE" dirty="0"/>
              <a:t>Ökad investeringsförmåga</a:t>
            </a:r>
          </a:p>
          <a:p>
            <a:endParaRPr lang="sv-SE" sz="1400" dirty="0"/>
          </a:p>
          <a:p>
            <a:r>
              <a:rPr lang="sv-SE" dirty="0"/>
              <a:t>Lokal identitet och maktrelationer regionalt spelar roll</a:t>
            </a:r>
          </a:p>
          <a:p>
            <a:endParaRPr lang="sv-SE" sz="1400" dirty="0"/>
          </a:p>
          <a:p>
            <a:r>
              <a:rPr lang="sv-SE" dirty="0"/>
              <a:t>Ger större ”utvecklingskraft”!</a:t>
            </a:r>
          </a:p>
          <a:p>
            <a:endParaRPr lang="sv-SE" dirty="0"/>
          </a:p>
        </p:txBody>
      </p:sp>
      <p:sp>
        <p:nvSpPr>
          <p:cNvPr id="3" name="Rubrik 2"/>
          <p:cNvSpPr>
            <a:spLocks noGrp="1"/>
          </p:cNvSpPr>
          <p:nvPr>
            <p:ph type="title"/>
          </p:nvPr>
        </p:nvSpPr>
        <p:spPr>
          <a:xfrm>
            <a:off x="622799" y="425201"/>
            <a:ext cx="10944804" cy="1029740"/>
          </a:xfrm>
        </p:spPr>
        <p:txBody>
          <a:bodyPr/>
          <a:lstStyle/>
          <a:p>
            <a:r>
              <a:rPr lang="sv-SE" sz="4000" u="sng" dirty="0"/>
              <a:t>Finns det motiv för kommunsammanläggningar?</a:t>
            </a:r>
            <a:endParaRPr lang="sv-SE" sz="4000" dirty="0"/>
          </a:p>
        </p:txBody>
      </p:sp>
      <p:sp>
        <p:nvSpPr>
          <p:cNvPr id="4" name="Platshållare för sidfot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Kommunutredningen Fi 2017:02</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39188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93268" y="729566"/>
            <a:ext cx="9914218" cy="2151531"/>
          </a:xfrm>
        </p:spPr>
        <p:txBody>
          <a:bodyPr/>
          <a:lstStyle/>
          <a:p>
            <a:r>
              <a:rPr lang="sv-SE" sz="5400" dirty="0"/>
              <a:t>Förändring av kommunernas uppgifter – generellt eller asymmetriskt</a:t>
            </a:r>
            <a:br>
              <a:rPr lang="sv-SE" sz="5400" dirty="0"/>
            </a:br>
            <a:endParaRPr lang="sv-SE" sz="5400" dirty="0"/>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a:ea typeface="+mn-ea"/>
                <a:cs typeface="+mn-cs"/>
              </a:rPr>
              <a:t>Kommunutredningen Fi 2017:02</a:t>
            </a:r>
            <a:endParaRPr kumimoji="0" lang="sv-SE" sz="12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83261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2799" y="1881569"/>
            <a:ext cx="14116783" cy="4129082"/>
          </a:xfrm>
        </p:spPr>
        <p:txBody>
          <a:bodyPr/>
          <a:lstStyle/>
          <a:p>
            <a:r>
              <a:rPr lang="sv-SE" sz="3000" dirty="0"/>
              <a:t>Arbetsmarknadspolitiken</a:t>
            </a:r>
          </a:p>
          <a:p>
            <a:r>
              <a:rPr lang="sv-SE" sz="3000" dirty="0"/>
              <a:t>Gymnasieskolan</a:t>
            </a:r>
          </a:p>
          <a:p>
            <a:r>
              <a:rPr lang="sv-SE" sz="3000" dirty="0"/>
              <a:t>Räddningstjänsten</a:t>
            </a:r>
          </a:p>
          <a:p>
            <a:r>
              <a:rPr lang="sv-SE" sz="3000" dirty="0"/>
              <a:t>Fysisk planering / bostadsplanering</a:t>
            </a:r>
          </a:p>
          <a:p>
            <a:r>
              <a:rPr lang="sv-SE" sz="3000" dirty="0"/>
              <a:t>Kollektivtrafiken</a:t>
            </a:r>
          </a:p>
          <a:p>
            <a:r>
              <a:rPr lang="sv-SE" sz="3000" dirty="0"/>
              <a:t>Sjukvården</a:t>
            </a:r>
          </a:p>
          <a:p>
            <a:r>
              <a:rPr lang="sv-SE" sz="3000" dirty="0" err="1"/>
              <a:t>Etc</a:t>
            </a:r>
            <a:r>
              <a:rPr lang="sv-SE" sz="3000" dirty="0"/>
              <a:t>…</a:t>
            </a:r>
          </a:p>
          <a:p>
            <a:pPr marL="0" indent="0">
              <a:buNone/>
            </a:pPr>
            <a:endParaRPr lang="sv-SE" sz="1600" dirty="0"/>
          </a:p>
          <a:p>
            <a:pPr marL="0" indent="0">
              <a:buNone/>
            </a:pPr>
            <a:r>
              <a:rPr lang="sv-SE" sz="3000" dirty="0">
                <a:solidFill>
                  <a:srgbClr val="FF0000"/>
                </a:solidFill>
              </a:rPr>
              <a:t>Bör ansvaret ändras, generellt eller asymmetriskt?</a:t>
            </a:r>
          </a:p>
        </p:txBody>
      </p:sp>
      <p:sp>
        <p:nvSpPr>
          <p:cNvPr id="3" name="Rubrik 2"/>
          <p:cNvSpPr>
            <a:spLocks noGrp="1"/>
          </p:cNvSpPr>
          <p:nvPr>
            <p:ph type="title"/>
          </p:nvPr>
        </p:nvSpPr>
        <p:spPr>
          <a:xfrm>
            <a:off x="622799" y="425201"/>
            <a:ext cx="10944804" cy="1029740"/>
          </a:xfrm>
        </p:spPr>
        <p:txBody>
          <a:bodyPr/>
          <a:lstStyle/>
          <a:p>
            <a:r>
              <a:rPr lang="sv-SE" sz="4000" u="sng" dirty="0"/>
              <a:t>Verksamheter har olika territoriell logik – lokalt, regionalt, nationellt</a:t>
            </a:r>
            <a:r>
              <a:rPr lang="sv-SE" sz="4000" dirty="0"/>
              <a:t>:</a:t>
            </a:r>
          </a:p>
        </p:txBody>
      </p:sp>
      <p:sp>
        <p:nvSpPr>
          <p:cNvPr id="4" name="Platshållare för sidfot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Kommunutredningen Fi 2017:02</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78953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93268" y="729566"/>
            <a:ext cx="9914218" cy="2151531"/>
          </a:xfrm>
        </p:spPr>
        <p:txBody>
          <a:bodyPr/>
          <a:lstStyle/>
          <a:p>
            <a:r>
              <a:rPr lang="sv-SE" sz="5400" dirty="0"/>
              <a:t>Andra tänkbara åtgärder, t.ex.</a:t>
            </a:r>
            <a:br>
              <a:rPr lang="sv-SE" sz="5400" dirty="0"/>
            </a:br>
            <a:br>
              <a:rPr lang="sv-SE" sz="5400" dirty="0"/>
            </a:br>
            <a:r>
              <a:rPr lang="sv-SE" sz="5400" dirty="0"/>
              <a:t>- Digitalisering</a:t>
            </a:r>
            <a:br>
              <a:rPr lang="sv-SE" sz="5400" dirty="0"/>
            </a:br>
            <a:r>
              <a:rPr lang="sv-SE" sz="5400" dirty="0"/>
              <a:t>- Systematiskt lärande</a:t>
            </a:r>
            <a:br>
              <a:rPr lang="sv-SE" sz="5400" dirty="0"/>
            </a:br>
            <a:endParaRPr lang="sv-SE" sz="5400" dirty="0"/>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a:ea typeface="+mn-ea"/>
                <a:cs typeface="+mn-cs"/>
              </a:rPr>
              <a:t>Kommunutredningen Fi 2017:02</a:t>
            </a:r>
            <a:endParaRPr kumimoji="0" lang="sv-SE" sz="12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223729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2799" y="1241015"/>
            <a:ext cx="10171211" cy="4129082"/>
          </a:xfrm>
        </p:spPr>
        <p:txBody>
          <a:bodyPr/>
          <a:lstStyle/>
          <a:p>
            <a:r>
              <a:rPr lang="sv-SE" sz="2800" dirty="0"/>
              <a:t>Vad är en digitaliserad kommun (idag)?</a:t>
            </a:r>
          </a:p>
          <a:p>
            <a:r>
              <a:rPr lang="sv-SE" sz="2800" dirty="0"/>
              <a:t>Hur skulle den kunna se ut i framtiden?</a:t>
            </a:r>
          </a:p>
          <a:p>
            <a:r>
              <a:rPr lang="sv-SE" sz="2800" dirty="0"/>
              <a:t>Hur ser vägen dit ut?</a:t>
            </a:r>
          </a:p>
          <a:p>
            <a:r>
              <a:rPr lang="sv-SE" sz="2800" dirty="0"/>
              <a:t>Vilka är fallgroparna?</a:t>
            </a:r>
          </a:p>
          <a:p>
            <a:r>
              <a:rPr lang="sv-SE" sz="2800" dirty="0"/>
              <a:t>Vilka stödstrukturer skulle behövas för att hjälpa kommuner av olika karaktär (stora, små, </a:t>
            </a:r>
            <a:r>
              <a:rPr lang="sv-SE" sz="2800" dirty="0" err="1"/>
              <a:t>etc</a:t>
            </a:r>
            <a:r>
              <a:rPr lang="sv-SE" sz="2800" dirty="0"/>
              <a:t>) i ett digitaliseringsarbete?</a:t>
            </a:r>
          </a:p>
          <a:p>
            <a:endParaRPr lang="sv-SE" sz="2800" dirty="0"/>
          </a:p>
          <a:p>
            <a:pPr marL="0" indent="0">
              <a:buNone/>
            </a:pPr>
            <a:r>
              <a:rPr lang="sv-SE" sz="2800" dirty="0">
                <a:solidFill>
                  <a:srgbClr val="FF0000"/>
                </a:solidFill>
              </a:rPr>
              <a:t>Fördjupningsstudie från Institutet för Framtidsstudier, december 2018.</a:t>
            </a:r>
          </a:p>
        </p:txBody>
      </p:sp>
      <p:sp>
        <p:nvSpPr>
          <p:cNvPr id="3" name="Rubrik 2"/>
          <p:cNvSpPr>
            <a:spLocks noGrp="1"/>
          </p:cNvSpPr>
          <p:nvPr>
            <p:ph type="title"/>
          </p:nvPr>
        </p:nvSpPr>
        <p:spPr>
          <a:xfrm>
            <a:off x="622799" y="425201"/>
            <a:ext cx="10944804" cy="1029740"/>
          </a:xfrm>
        </p:spPr>
        <p:txBody>
          <a:bodyPr/>
          <a:lstStyle/>
          <a:p>
            <a:r>
              <a:rPr lang="sv-SE" sz="4000" u="sng" dirty="0"/>
              <a:t>Den digitaliserade kommunen</a:t>
            </a:r>
            <a:endParaRPr lang="sv-SE" sz="4000" dirty="0"/>
          </a:p>
        </p:txBody>
      </p:sp>
      <p:sp>
        <p:nvSpPr>
          <p:cNvPr id="4" name="Platshållare för sidfot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Kommunutredningen Fi 2017:02</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Bildobjekt 5">
            <a:extLst>
              <a:ext uri="{FF2B5EF4-FFF2-40B4-BE49-F238E27FC236}">
                <a16:creationId xmlns:a16="http://schemas.microsoft.com/office/drawing/2014/main" id="{E97628D7-C53B-42D3-BF29-22E6F06CC7D6}"/>
              </a:ext>
            </a:extLst>
          </p:cNvPr>
          <p:cNvPicPr>
            <a:picLocks noChangeAspect="1"/>
          </p:cNvPicPr>
          <p:nvPr/>
        </p:nvPicPr>
        <p:blipFill>
          <a:blip r:embed="rId3"/>
          <a:stretch>
            <a:fillRect/>
          </a:stretch>
        </p:blipFill>
        <p:spPr>
          <a:xfrm>
            <a:off x="8216669" y="868680"/>
            <a:ext cx="3518995" cy="4873752"/>
          </a:xfrm>
          <a:prstGeom prst="rect">
            <a:avLst/>
          </a:prstGeom>
        </p:spPr>
      </p:pic>
    </p:spTree>
    <p:extLst>
      <p:ext uri="{BB962C8B-B14F-4D97-AF65-F5344CB8AC3E}">
        <p14:creationId xmlns:p14="http://schemas.microsoft.com/office/powerpoint/2010/main" val="1487776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2799" y="1881569"/>
            <a:ext cx="14116783" cy="4129082"/>
          </a:xfrm>
        </p:spPr>
        <p:txBody>
          <a:bodyPr/>
          <a:lstStyle/>
          <a:p>
            <a:r>
              <a:rPr lang="sv-SE" dirty="0"/>
              <a:t>Lär av varandra och genom goda exempel</a:t>
            </a:r>
          </a:p>
          <a:p>
            <a:r>
              <a:rPr lang="sv-SE" dirty="0"/>
              <a:t>Samverkan för lärande</a:t>
            </a:r>
          </a:p>
          <a:p>
            <a:r>
              <a:rPr lang="sv-SE" dirty="0"/>
              <a:t>Kommunala intresseorganisationer</a:t>
            </a:r>
          </a:p>
          <a:p>
            <a:r>
              <a:rPr lang="sv-SE" dirty="0"/>
              <a:t>SKL</a:t>
            </a:r>
          </a:p>
          <a:p>
            <a:r>
              <a:rPr lang="sv-SE" dirty="0"/>
              <a:t>Tematiskt inriktade </a:t>
            </a:r>
            <a:r>
              <a:rPr lang="sv-SE" dirty="0" err="1"/>
              <a:t>lab</a:t>
            </a:r>
            <a:r>
              <a:rPr lang="sv-SE" dirty="0"/>
              <a:t>-miljöer?</a:t>
            </a:r>
          </a:p>
        </p:txBody>
      </p:sp>
      <p:sp>
        <p:nvSpPr>
          <p:cNvPr id="3" name="Rubrik 2"/>
          <p:cNvSpPr>
            <a:spLocks noGrp="1"/>
          </p:cNvSpPr>
          <p:nvPr>
            <p:ph type="title"/>
          </p:nvPr>
        </p:nvSpPr>
        <p:spPr>
          <a:xfrm>
            <a:off x="622799" y="425201"/>
            <a:ext cx="10944804" cy="1029740"/>
          </a:xfrm>
        </p:spPr>
        <p:txBody>
          <a:bodyPr/>
          <a:lstStyle/>
          <a:p>
            <a:r>
              <a:rPr lang="sv-SE" sz="4000" dirty="0"/>
              <a:t>Systematiskt lärande</a:t>
            </a:r>
          </a:p>
        </p:txBody>
      </p:sp>
      <p:sp>
        <p:nvSpPr>
          <p:cNvPr id="4" name="Platshållare för sidfot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Kommunutredningen Fi 2017:02</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4607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93268" y="729566"/>
            <a:ext cx="9914218" cy="2151531"/>
          </a:xfrm>
        </p:spPr>
        <p:txBody>
          <a:bodyPr/>
          <a:lstStyle/>
          <a:p>
            <a:r>
              <a:rPr lang="sv-SE" sz="5400" dirty="0"/>
              <a:t>Utredningens förslag</a:t>
            </a: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a:ea typeface="+mn-ea"/>
                <a:cs typeface="+mn-cs"/>
              </a:rPr>
              <a:t>Kommunutredningen Fi 2017:02</a:t>
            </a:r>
            <a:endParaRPr kumimoji="0" lang="sv-SE" sz="12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72092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18541" y="1400036"/>
            <a:ext cx="13940750" cy="4129082"/>
          </a:xfrm>
        </p:spPr>
        <p:txBody>
          <a:bodyPr/>
          <a:lstStyle/>
          <a:p>
            <a:r>
              <a:rPr lang="sv-SE" sz="3600" dirty="0"/>
              <a:t>Statens ansvar – stöd till svaga kommuner</a:t>
            </a:r>
          </a:p>
          <a:p>
            <a:r>
              <a:rPr lang="sv-SE" sz="3600" dirty="0"/>
              <a:t>Kompetensförsörjning – utbud, matchning, flexibilitet</a:t>
            </a:r>
          </a:p>
          <a:p>
            <a:r>
              <a:rPr lang="sv-SE" sz="3600" dirty="0"/>
              <a:t>Ökad digitalisering – kompetensstöd, standardisering</a:t>
            </a:r>
          </a:p>
          <a:p>
            <a:r>
              <a:rPr lang="sv-SE" sz="3600" dirty="0"/>
              <a:t>Ökad samverkan eller frivillig sammanläggning – processtöd och incitament</a:t>
            </a:r>
          </a:p>
          <a:p>
            <a:r>
              <a:rPr lang="sv-SE" sz="3600" dirty="0"/>
              <a:t>Krav på samverkan region - kommun. Vilka frågor?</a:t>
            </a:r>
          </a:p>
          <a:p>
            <a:r>
              <a:rPr lang="sv-SE" sz="3600" dirty="0"/>
              <a:t>Strategi för nödvändiga reformer på lång sikt</a:t>
            </a:r>
          </a:p>
          <a:p>
            <a:r>
              <a:rPr lang="sv-SE" sz="3600" dirty="0"/>
              <a:t>Kommunförsök – i så fall om vad?</a:t>
            </a:r>
          </a:p>
          <a:p>
            <a:endParaRPr lang="sv-SE" sz="3600" dirty="0"/>
          </a:p>
        </p:txBody>
      </p:sp>
      <p:sp>
        <p:nvSpPr>
          <p:cNvPr id="3" name="Rubrik 2"/>
          <p:cNvSpPr>
            <a:spLocks noGrp="1"/>
          </p:cNvSpPr>
          <p:nvPr>
            <p:ph type="title"/>
          </p:nvPr>
        </p:nvSpPr>
        <p:spPr>
          <a:xfrm>
            <a:off x="521208" y="370296"/>
            <a:ext cx="10816344" cy="1029740"/>
          </a:xfrm>
        </p:spPr>
        <p:txBody>
          <a:bodyPr/>
          <a:lstStyle/>
          <a:p>
            <a:r>
              <a:rPr lang="sv-SE" dirty="0"/>
              <a:t>Några frågor under diskussion</a:t>
            </a:r>
          </a:p>
        </p:txBody>
      </p:sp>
      <p:sp>
        <p:nvSpPr>
          <p:cNvPr id="4" name="Platshållare för sidfot 3"/>
          <p:cNvSpPr>
            <a:spLocks noGrp="1"/>
          </p:cNvSpPr>
          <p:nvPr>
            <p:ph type="ftr" sz="quarter" idx="11"/>
          </p:nvPr>
        </p:nvSpPr>
        <p:spPr/>
        <p:txBody>
          <a:bodyPr/>
          <a:lstStyle/>
          <a:p>
            <a:r>
              <a:rPr lang="sv-SE"/>
              <a:t>Kommunutredningen Fi 2017:02</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28</a:t>
            </a:fld>
            <a:endParaRPr lang="sv-SE" dirty="0"/>
          </a:p>
        </p:txBody>
      </p:sp>
    </p:spTree>
    <p:extLst>
      <p:ext uri="{BB962C8B-B14F-4D97-AF65-F5344CB8AC3E}">
        <p14:creationId xmlns:p14="http://schemas.microsoft.com/office/powerpoint/2010/main" val="2969856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a:t>Kommunutredningen Fi 2017:02</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29</a:t>
            </a:fld>
            <a:endParaRPr lang="sv-SE" dirty="0"/>
          </a:p>
        </p:txBody>
      </p:sp>
      <p:sp>
        <p:nvSpPr>
          <p:cNvPr id="8" name="Rubrik 2"/>
          <p:cNvSpPr>
            <a:spLocks noGrp="1"/>
          </p:cNvSpPr>
          <p:nvPr>
            <p:ph type="title"/>
          </p:nvPr>
        </p:nvSpPr>
        <p:spPr>
          <a:xfrm>
            <a:off x="596133" y="175835"/>
            <a:ext cx="10944804" cy="1029740"/>
          </a:xfrm>
        </p:spPr>
        <p:txBody>
          <a:bodyPr/>
          <a:lstStyle/>
          <a:p>
            <a:pPr algn="ctr"/>
            <a:r>
              <a:rPr lang="sv-SE" dirty="0"/>
              <a:t>Det är vår framtid det gäller!</a:t>
            </a:r>
          </a:p>
        </p:txBody>
      </p:sp>
      <p:sp>
        <p:nvSpPr>
          <p:cNvPr id="2" name="textruta 1"/>
          <p:cNvSpPr txBox="1"/>
          <p:nvPr/>
        </p:nvSpPr>
        <p:spPr>
          <a:xfrm>
            <a:off x="626164" y="5851193"/>
            <a:ext cx="11007273" cy="646331"/>
          </a:xfrm>
          <a:prstGeom prst="rect">
            <a:avLst/>
          </a:prstGeom>
          <a:noFill/>
        </p:spPr>
        <p:txBody>
          <a:bodyPr wrap="square" rtlCol="0">
            <a:spAutoFit/>
          </a:bodyPr>
          <a:lstStyle/>
          <a:p>
            <a:r>
              <a:rPr lang="sv-SE" dirty="0">
                <a:hlinkClick r:id="rId3"/>
              </a:rPr>
              <a:t>sverker.lindblad@regeringskansliet.se</a:t>
            </a:r>
            <a:r>
              <a:rPr lang="sv-SE" dirty="0"/>
              <a:t>			   </a:t>
            </a:r>
            <a:r>
              <a:rPr lang="de-DE" u="sng" dirty="0">
                <a:hlinkClick r:id="rId4"/>
              </a:rPr>
              <a:t>www.sou.gov.se/kommunutredningen</a:t>
            </a:r>
            <a:endParaRPr lang="de-DE" u="sng" dirty="0"/>
          </a:p>
          <a:p>
            <a:r>
              <a:rPr lang="sv-SE" dirty="0"/>
              <a:t>	</a:t>
            </a: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8795" y="3545047"/>
            <a:ext cx="3122519" cy="208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057055" y="1228096"/>
            <a:ext cx="3793191" cy="213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96003" y="1228096"/>
            <a:ext cx="3158826" cy="203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p:cNvSpPr txBox="1"/>
          <p:nvPr/>
        </p:nvSpPr>
        <p:spPr>
          <a:xfrm>
            <a:off x="8134715" y="3359928"/>
            <a:ext cx="2728754" cy="261610"/>
          </a:xfrm>
          <a:prstGeom prst="rect">
            <a:avLst/>
          </a:prstGeom>
          <a:noFill/>
        </p:spPr>
        <p:txBody>
          <a:bodyPr wrap="square" rtlCol="0">
            <a:spAutoFit/>
          </a:bodyPr>
          <a:lstStyle/>
          <a:p>
            <a:r>
              <a:rPr lang="sv-SE" sz="1100" dirty="0"/>
              <a:t>skara.se</a:t>
            </a:r>
          </a:p>
        </p:txBody>
      </p:sp>
      <p:sp>
        <p:nvSpPr>
          <p:cNvPr id="13" name="textruta 12"/>
          <p:cNvSpPr txBox="1"/>
          <p:nvPr/>
        </p:nvSpPr>
        <p:spPr>
          <a:xfrm>
            <a:off x="368199" y="3090552"/>
            <a:ext cx="2728754" cy="261610"/>
          </a:xfrm>
          <a:prstGeom prst="rect">
            <a:avLst/>
          </a:prstGeom>
          <a:noFill/>
        </p:spPr>
        <p:txBody>
          <a:bodyPr wrap="square" rtlCol="0">
            <a:spAutoFit/>
          </a:bodyPr>
          <a:lstStyle/>
          <a:p>
            <a:r>
              <a:rPr lang="sv-SE" sz="1100" dirty="0"/>
              <a:t>vaggeryd.se</a:t>
            </a:r>
          </a:p>
        </p:txBody>
      </p:sp>
      <p:sp>
        <p:nvSpPr>
          <p:cNvPr id="14" name="textruta 13"/>
          <p:cNvSpPr txBox="1"/>
          <p:nvPr/>
        </p:nvSpPr>
        <p:spPr>
          <a:xfrm>
            <a:off x="4143282" y="5587971"/>
            <a:ext cx="2728754" cy="261610"/>
          </a:xfrm>
          <a:prstGeom prst="rect">
            <a:avLst/>
          </a:prstGeom>
          <a:noFill/>
        </p:spPr>
        <p:txBody>
          <a:bodyPr wrap="square" rtlCol="0">
            <a:spAutoFit/>
          </a:bodyPr>
          <a:lstStyle/>
          <a:p>
            <a:r>
              <a:rPr lang="sv-SE" sz="1100" dirty="0"/>
              <a:t>tingsryd.se</a:t>
            </a:r>
          </a:p>
        </p:txBody>
      </p:sp>
      <p:sp>
        <p:nvSpPr>
          <p:cNvPr id="15" name="textruta 14"/>
          <p:cNvSpPr txBox="1"/>
          <p:nvPr/>
        </p:nvSpPr>
        <p:spPr>
          <a:xfrm>
            <a:off x="8273862" y="5586612"/>
            <a:ext cx="2728754" cy="261610"/>
          </a:xfrm>
          <a:prstGeom prst="rect">
            <a:avLst/>
          </a:prstGeom>
          <a:noFill/>
        </p:spPr>
        <p:txBody>
          <a:bodyPr wrap="square" rtlCol="0">
            <a:spAutoFit/>
          </a:bodyPr>
          <a:lstStyle/>
          <a:p>
            <a:r>
              <a:rPr lang="sv-SE" sz="1100" dirty="0"/>
              <a:t>malmo.se</a:t>
            </a:r>
          </a:p>
        </p:txBody>
      </p:sp>
      <p:sp>
        <p:nvSpPr>
          <p:cNvPr id="16" name="textruta 15"/>
          <p:cNvSpPr txBox="1"/>
          <p:nvPr/>
        </p:nvSpPr>
        <p:spPr>
          <a:xfrm>
            <a:off x="626165" y="5628850"/>
            <a:ext cx="2728754" cy="261610"/>
          </a:xfrm>
          <a:prstGeom prst="rect">
            <a:avLst/>
          </a:prstGeom>
          <a:noFill/>
        </p:spPr>
        <p:txBody>
          <a:bodyPr wrap="square" rtlCol="0">
            <a:spAutoFit/>
          </a:bodyPr>
          <a:lstStyle/>
          <a:p>
            <a:r>
              <a:rPr lang="sv-SE" sz="1100" dirty="0"/>
              <a:t>kiruna.se</a:t>
            </a:r>
          </a:p>
        </p:txBody>
      </p:sp>
      <p:pic>
        <p:nvPicPr>
          <p:cNvPr id="1027"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43282" y="3555676"/>
            <a:ext cx="3662460" cy="2062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273862" y="3683952"/>
            <a:ext cx="3359576" cy="190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68199" y="1400826"/>
            <a:ext cx="4328864" cy="168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ruta 21"/>
          <p:cNvSpPr txBox="1"/>
          <p:nvPr/>
        </p:nvSpPr>
        <p:spPr>
          <a:xfrm>
            <a:off x="4796003" y="3263283"/>
            <a:ext cx="2728754" cy="261610"/>
          </a:xfrm>
          <a:prstGeom prst="rect">
            <a:avLst/>
          </a:prstGeom>
          <a:noFill/>
        </p:spPr>
        <p:txBody>
          <a:bodyPr wrap="square" rtlCol="0">
            <a:spAutoFit/>
          </a:bodyPr>
          <a:lstStyle/>
          <a:p>
            <a:r>
              <a:rPr lang="sv-SE" sz="1100" dirty="0"/>
              <a:t>pajala.se</a:t>
            </a:r>
          </a:p>
        </p:txBody>
      </p:sp>
    </p:spTree>
    <p:extLst>
      <p:ext uri="{BB962C8B-B14F-4D97-AF65-F5344CB8AC3E}">
        <p14:creationId xmlns:p14="http://schemas.microsoft.com/office/powerpoint/2010/main" val="3273271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12860" y="0"/>
            <a:ext cx="10944804" cy="1029740"/>
          </a:xfrm>
        </p:spPr>
        <p:txBody>
          <a:bodyPr/>
          <a:lstStyle/>
          <a:p>
            <a:pPr algn="ctr"/>
            <a:r>
              <a:rPr lang="sv-SE" dirty="0"/>
              <a:t>Urbanisering och regionförstoring</a:t>
            </a:r>
          </a:p>
        </p:txBody>
      </p:sp>
      <p:sp>
        <p:nvSpPr>
          <p:cNvPr id="4" name="Platshållare för sidfot 3"/>
          <p:cNvSpPr>
            <a:spLocks noGrp="1"/>
          </p:cNvSpPr>
          <p:nvPr>
            <p:ph type="ftr" sz="quarter" idx="11"/>
          </p:nvPr>
        </p:nvSpPr>
        <p:spPr/>
        <p:txBody>
          <a:bodyPr/>
          <a:lstStyle/>
          <a:p>
            <a:r>
              <a:rPr lang="sv-SE"/>
              <a:t>Kommunutredningen Fi 2017:02</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3</a:t>
            </a:fld>
            <a:endParaRPr lang="sv-SE" dirty="0"/>
          </a:p>
        </p:txBody>
      </p:sp>
      <p:sp>
        <p:nvSpPr>
          <p:cNvPr id="13" name="Rubrik 2"/>
          <p:cNvSpPr txBox="1">
            <a:spLocks/>
          </p:cNvSpPr>
          <p:nvPr/>
        </p:nvSpPr>
        <p:spPr>
          <a:xfrm>
            <a:off x="4668349" y="1066801"/>
            <a:ext cx="3163686" cy="891209"/>
          </a:xfrm>
          <a:prstGeom prst="rect">
            <a:avLst/>
          </a:prstGeom>
          <a:ln w="19050">
            <a:solidFill>
              <a:schemeClr val="accent1"/>
            </a:solidFill>
          </a:ln>
        </p:spPr>
        <p:txBody>
          <a:bodyPr vert="horz" lIns="0" tIns="45720" rIns="0" bIns="45720" rtlCol="0" anchor="t">
            <a:noAutofit/>
          </a:bodyPr>
          <a:lstStyle>
            <a:lvl1pPr algn="l" defTabSz="914400" rtl="0" eaLnBrk="1" latinLnBrk="0" hangingPunct="1">
              <a:lnSpc>
                <a:spcPct val="100000"/>
              </a:lnSpc>
              <a:spcBef>
                <a:spcPct val="0"/>
              </a:spcBef>
              <a:buNone/>
              <a:defRPr sz="4800" kern="1200" baseline="0">
                <a:solidFill>
                  <a:schemeClr val="tx2"/>
                </a:solidFill>
                <a:latin typeface="+mj-lt"/>
                <a:ea typeface="+mj-ea"/>
                <a:cs typeface="+mj-cs"/>
              </a:defRPr>
            </a:lvl1pPr>
          </a:lstStyle>
          <a:p>
            <a:pPr algn="ctr"/>
            <a:r>
              <a:rPr lang="sv-SE" sz="2400" dirty="0"/>
              <a:t>Befolkningsförändring i kommuner 2011-2016</a:t>
            </a:r>
          </a:p>
        </p:txBody>
      </p:sp>
      <p:cxnSp>
        <p:nvCxnSpPr>
          <p:cNvPr id="18" name="Rak 17"/>
          <p:cNvCxnSpPr/>
          <p:nvPr/>
        </p:nvCxnSpPr>
        <p:spPr>
          <a:xfrm>
            <a:off x="5715000" y="1948070"/>
            <a:ext cx="0" cy="36774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Rak pil 19"/>
          <p:cNvCxnSpPr>
            <a:cxnSpLocks/>
          </p:cNvCxnSpPr>
          <p:nvPr/>
        </p:nvCxnSpPr>
        <p:spPr>
          <a:xfrm flipH="1">
            <a:off x="4476865" y="2315817"/>
            <a:ext cx="123813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Rubrik 2"/>
          <p:cNvSpPr txBox="1">
            <a:spLocks/>
          </p:cNvSpPr>
          <p:nvPr/>
        </p:nvSpPr>
        <p:spPr>
          <a:xfrm>
            <a:off x="4668349" y="2988364"/>
            <a:ext cx="3163686" cy="1840397"/>
          </a:xfrm>
          <a:prstGeom prst="rect">
            <a:avLst/>
          </a:prstGeom>
          <a:ln w="19050">
            <a:solidFill>
              <a:schemeClr val="accent1"/>
            </a:solidFill>
          </a:ln>
        </p:spPr>
        <p:txBody>
          <a:bodyPr vert="horz" lIns="0" tIns="45720" rIns="0" bIns="45720" rtlCol="0" anchor="t">
            <a:noAutofit/>
          </a:bodyPr>
          <a:lstStyle>
            <a:lvl1pPr algn="l" defTabSz="914400" rtl="0" eaLnBrk="1" latinLnBrk="0" hangingPunct="1">
              <a:lnSpc>
                <a:spcPct val="100000"/>
              </a:lnSpc>
              <a:spcBef>
                <a:spcPct val="0"/>
              </a:spcBef>
              <a:buNone/>
              <a:defRPr sz="4800" kern="1200" baseline="0">
                <a:solidFill>
                  <a:schemeClr val="tx2"/>
                </a:solidFill>
                <a:latin typeface="+mj-lt"/>
                <a:ea typeface="+mj-ea"/>
                <a:cs typeface="+mj-cs"/>
              </a:defRPr>
            </a:lvl1pPr>
          </a:lstStyle>
          <a:p>
            <a:pPr algn="ctr"/>
            <a:r>
              <a:rPr lang="sv-SE" sz="2400" dirty="0"/>
              <a:t>Lokala arbetsmarknads-regioner 2030</a:t>
            </a:r>
          </a:p>
          <a:p>
            <a:pPr algn="ctr"/>
            <a:r>
              <a:rPr lang="sv-SE" sz="2000" dirty="0"/>
              <a:t>(ytan proportionell mot folkmängden)</a:t>
            </a:r>
            <a:endParaRPr lang="sv-SE" sz="2400" dirty="0"/>
          </a:p>
        </p:txBody>
      </p:sp>
      <p:cxnSp>
        <p:nvCxnSpPr>
          <p:cNvPr id="22" name="Rak 21"/>
          <p:cNvCxnSpPr/>
          <p:nvPr/>
        </p:nvCxnSpPr>
        <p:spPr>
          <a:xfrm flipH="1">
            <a:off x="6185451" y="4828761"/>
            <a:ext cx="1" cy="41247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Rak pil 22"/>
          <p:cNvCxnSpPr/>
          <p:nvPr/>
        </p:nvCxnSpPr>
        <p:spPr>
          <a:xfrm>
            <a:off x="6185452" y="5241235"/>
            <a:ext cx="202427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9722" y="834532"/>
            <a:ext cx="3011556" cy="58566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ruta 18"/>
          <p:cNvSpPr txBox="1"/>
          <p:nvPr/>
        </p:nvSpPr>
        <p:spPr>
          <a:xfrm>
            <a:off x="9715500" y="6149904"/>
            <a:ext cx="1505777" cy="461665"/>
          </a:xfrm>
          <a:prstGeom prst="rect">
            <a:avLst/>
          </a:prstGeom>
          <a:noFill/>
          <a:ln>
            <a:solidFill>
              <a:schemeClr val="tx1"/>
            </a:solidFill>
          </a:ln>
        </p:spPr>
        <p:txBody>
          <a:bodyPr wrap="square" rtlCol="0">
            <a:spAutoFit/>
          </a:bodyPr>
          <a:lstStyle/>
          <a:p>
            <a:r>
              <a:rPr lang="sv-SE" sz="1200" dirty="0"/>
              <a:t>Källa: SCB och Ansvarskommittén</a:t>
            </a:r>
          </a:p>
        </p:txBody>
      </p:sp>
      <p:pic>
        <p:nvPicPr>
          <p:cNvPr id="14" name="Bildobjekt 13">
            <a:extLst>
              <a:ext uri="{FF2B5EF4-FFF2-40B4-BE49-F238E27FC236}">
                <a16:creationId xmlns:a16="http://schemas.microsoft.com/office/drawing/2014/main" id="{37ACA843-A4AB-4893-9515-FFB36CB7F3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952" y="733783"/>
            <a:ext cx="4285913" cy="6060188"/>
          </a:xfrm>
          <a:prstGeom prst="rect">
            <a:avLst/>
          </a:prstGeom>
        </p:spPr>
      </p:pic>
    </p:spTree>
    <p:extLst>
      <p:ext uri="{BB962C8B-B14F-4D97-AF65-F5344CB8AC3E}">
        <p14:creationId xmlns:p14="http://schemas.microsoft.com/office/powerpoint/2010/main" val="240967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12860" y="0"/>
            <a:ext cx="10944804" cy="1029740"/>
          </a:xfrm>
        </p:spPr>
        <p:txBody>
          <a:bodyPr/>
          <a:lstStyle/>
          <a:p>
            <a:pPr algn="ctr"/>
            <a:r>
              <a:rPr lang="sv-SE" dirty="0"/>
              <a:t>Demografiska förändringar</a:t>
            </a:r>
          </a:p>
        </p:txBody>
      </p:sp>
      <p:sp>
        <p:nvSpPr>
          <p:cNvPr id="4" name="Platshållare för sidfot 3"/>
          <p:cNvSpPr>
            <a:spLocks noGrp="1"/>
          </p:cNvSpPr>
          <p:nvPr>
            <p:ph type="ftr" sz="quarter" idx="11"/>
          </p:nvPr>
        </p:nvSpPr>
        <p:spPr/>
        <p:txBody>
          <a:bodyPr/>
          <a:lstStyle/>
          <a:p>
            <a:r>
              <a:rPr lang="sv-SE"/>
              <a:t>Kommunutredningen Fi 2017:02</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4</a:t>
            </a:fld>
            <a:endParaRPr lang="sv-SE" dirty="0"/>
          </a:p>
        </p:txBody>
      </p:sp>
      <p:sp>
        <p:nvSpPr>
          <p:cNvPr id="13" name="Rubrik 2"/>
          <p:cNvSpPr txBox="1">
            <a:spLocks/>
          </p:cNvSpPr>
          <p:nvPr/>
        </p:nvSpPr>
        <p:spPr>
          <a:xfrm>
            <a:off x="4432849" y="1054829"/>
            <a:ext cx="3150707" cy="923058"/>
          </a:xfrm>
          <a:prstGeom prst="rect">
            <a:avLst/>
          </a:prstGeom>
          <a:ln w="19050">
            <a:solidFill>
              <a:schemeClr val="accent1"/>
            </a:solidFill>
          </a:ln>
        </p:spPr>
        <p:txBody>
          <a:bodyPr vert="horz" lIns="0" tIns="45720" rIns="0" bIns="45720" rtlCol="0" anchor="t">
            <a:noAutofit/>
          </a:bodyPr>
          <a:lstStyle>
            <a:lvl1pPr algn="l" defTabSz="914400" rtl="0" eaLnBrk="1" latinLnBrk="0" hangingPunct="1">
              <a:lnSpc>
                <a:spcPct val="100000"/>
              </a:lnSpc>
              <a:spcBef>
                <a:spcPct val="0"/>
              </a:spcBef>
              <a:buNone/>
              <a:defRPr sz="4800" kern="1200" baseline="0">
                <a:solidFill>
                  <a:schemeClr val="tx2"/>
                </a:solidFill>
                <a:latin typeface="+mj-lt"/>
                <a:ea typeface="+mj-ea"/>
                <a:cs typeface="+mj-cs"/>
              </a:defRPr>
            </a:lvl1pPr>
          </a:lstStyle>
          <a:p>
            <a:pPr algn="ctr"/>
            <a:r>
              <a:rPr lang="sv-SE" sz="2400" dirty="0"/>
              <a:t>Andel befolkning 65+ </a:t>
            </a:r>
          </a:p>
          <a:p>
            <a:pPr algn="ctr"/>
            <a:r>
              <a:rPr lang="sv-SE" sz="2400" dirty="0"/>
              <a:t>i kommuner 2016</a:t>
            </a:r>
          </a:p>
        </p:txBody>
      </p:sp>
      <p:cxnSp>
        <p:nvCxnSpPr>
          <p:cNvPr id="18" name="Rak 17"/>
          <p:cNvCxnSpPr/>
          <p:nvPr/>
        </p:nvCxnSpPr>
        <p:spPr>
          <a:xfrm>
            <a:off x="5729148" y="1977887"/>
            <a:ext cx="0" cy="4472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Rak pil 19"/>
          <p:cNvCxnSpPr/>
          <p:nvPr/>
        </p:nvCxnSpPr>
        <p:spPr>
          <a:xfrm flipH="1" flipV="1">
            <a:off x="4296543" y="2425147"/>
            <a:ext cx="1432606" cy="497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Rubrik 2"/>
          <p:cNvSpPr txBox="1">
            <a:spLocks/>
          </p:cNvSpPr>
          <p:nvPr/>
        </p:nvSpPr>
        <p:spPr>
          <a:xfrm>
            <a:off x="4432849" y="3008118"/>
            <a:ext cx="3130829" cy="1106681"/>
          </a:xfrm>
          <a:prstGeom prst="rect">
            <a:avLst/>
          </a:prstGeom>
          <a:ln w="19050">
            <a:solidFill>
              <a:schemeClr val="accent1"/>
            </a:solidFill>
          </a:ln>
        </p:spPr>
        <p:txBody>
          <a:bodyPr vert="horz" lIns="0" tIns="45720" rIns="0" bIns="45720" rtlCol="0" anchor="t">
            <a:noAutofit/>
          </a:bodyPr>
          <a:lstStyle>
            <a:lvl1pPr algn="l" defTabSz="914400" rtl="0" eaLnBrk="1" latinLnBrk="0" hangingPunct="1">
              <a:lnSpc>
                <a:spcPct val="100000"/>
              </a:lnSpc>
              <a:spcBef>
                <a:spcPct val="0"/>
              </a:spcBef>
              <a:buNone/>
              <a:defRPr sz="4800" kern="1200" baseline="0">
                <a:solidFill>
                  <a:schemeClr val="tx2"/>
                </a:solidFill>
                <a:latin typeface="+mj-lt"/>
                <a:ea typeface="+mj-ea"/>
                <a:cs typeface="+mj-cs"/>
              </a:defRPr>
            </a:lvl1pPr>
          </a:lstStyle>
          <a:p>
            <a:pPr algn="ctr"/>
            <a:r>
              <a:rPr lang="sv-SE" sz="2400" dirty="0"/>
              <a:t>Ökande försörjningskvoter </a:t>
            </a:r>
            <a:br>
              <a:rPr lang="sv-SE" sz="2400" dirty="0"/>
            </a:br>
            <a:r>
              <a:rPr lang="sv-SE" sz="2000" dirty="0"/>
              <a:t>(total </a:t>
            </a:r>
            <a:r>
              <a:rPr lang="sv-SE" sz="2000" dirty="0" err="1"/>
              <a:t>bef</a:t>
            </a:r>
            <a:r>
              <a:rPr lang="sv-SE" sz="2000" dirty="0"/>
              <a:t> / </a:t>
            </a:r>
            <a:r>
              <a:rPr lang="sv-SE" sz="2000" dirty="0" err="1"/>
              <a:t>bef</a:t>
            </a:r>
            <a:r>
              <a:rPr lang="sv-SE" sz="2000" dirty="0"/>
              <a:t> 20-64år)</a:t>
            </a:r>
            <a:endParaRPr lang="sv-SE" sz="2400" dirty="0"/>
          </a:p>
        </p:txBody>
      </p:sp>
      <p:cxnSp>
        <p:nvCxnSpPr>
          <p:cNvPr id="22" name="Rak 21"/>
          <p:cNvCxnSpPr/>
          <p:nvPr/>
        </p:nvCxnSpPr>
        <p:spPr>
          <a:xfrm>
            <a:off x="6039206" y="4144618"/>
            <a:ext cx="0" cy="44063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Rak pil 15"/>
          <p:cNvCxnSpPr/>
          <p:nvPr/>
        </p:nvCxnSpPr>
        <p:spPr>
          <a:xfrm>
            <a:off x="6039205" y="4588566"/>
            <a:ext cx="164658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9980" y="1183038"/>
            <a:ext cx="4438500" cy="48003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80" y="825661"/>
            <a:ext cx="4178063" cy="5915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ruta 14"/>
          <p:cNvSpPr txBox="1"/>
          <p:nvPr/>
        </p:nvSpPr>
        <p:spPr>
          <a:xfrm>
            <a:off x="7685787" y="6007968"/>
            <a:ext cx="1758112" cy="276999"/>
          </a:xfrm>
          <a:prstGeom prst="rect">
            <a:avLst/>
          </a:prstGeom>
          <a:noFill/>
        </p:spPr>
        <p:txBody>
          <a:bodyPr wrap="square" rtlCol="0">
            <a:spAutoFit/>
          </a:bodyPr>
          <a:lstStyle/>
          <a:p>
            <a:r>
              <a:rPr lang="sv-SE" sz="1200" dirty="0"/>
              <a:t>Källa: LU2015 Bilaga.7</a:t>
            </a:r>
          </a:p>
        </p:txBody>
      </p:sp>
    </p:spTree>
    <p:extLst>
      <p:ext uri="{BB962C8B-B14F-4D97-AF65-F5344CB8AC3E}">
        <p14:creationId xmlns:p14="http://schemas.microsoft.com/office/powerpoint/2010/main" val="114170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22800" y="260609"/>
            <a:ext cx="11328408" cy="1029740"/>
          </a:xfrm>
        </p:spPr>
        <p:txBody>
          <a:bodyPr/>
          <a:lstStyle/>
          <a:p>
            <a:r>
              <a:rPr lang="sv-SE" sz="4400"/>
              <a:t>Tilltagande polarisering mellan kommuner</a:t>
            </a:r>
            <a:endParaRPr lang="sv-SE" sz="4400" dirty="0"/>
          </a:p>
        </p:txBody>
      </p:sp>
      <p:sp>
        <p:nvSpPr>
          <p:cNvPr id="4" name="Platshållare för sidfot 3"/>
          <p:cNvSpPr>
            <a:spLocks noGrp="1"/>
          </p:cNvSpPr>
          <p:nvPr>
            <p:ph type="ftr" sz="quarter" idx="11"/>
          </p:nvPr>
        </p:nvSpPr>
        <p:spPr/>
        <p:txBody>
          <a:bodyPr/>
          <a:lstStyle/>
          <a:p>
            <a:r>
              <a:rPr lang="sv-SE"/>
              <a:t>Kommunutredningen Fi 2017:02</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5</a:t>
            </a:fld>
            <a:endParaRPr lang="sv-SE" dirty="0"/>
          </a:p>
        </p:txBody>
      </p:sp>
      <p:graphicFrame>
        <p:nvGraphicFramePr>
          <p:cNvPr id="8" name="Tabell 7">
            <a:extLst>
              <a:ext uri="{FF2B5EF4-FFF2-40B4-BE49-F238E27FC236}">
                <a16:creationId xmlns:a16="http://schemas.microsoft.com/office/drawing/2014/main" id="{963CA996-AA72-4DF8-B772-6CF04219C2BA}"/>
              </a:ext>
            </a:extLst>
          </p:cNvPr>
          <p:cNvGraphicFramePr>
            <a:graphicFrameLocks noGrp="1"/>
          </p:cNvGraphicFramePr>
          <p:nvPr>
            <p:extLst/>
          </p:nvPr>
        </p:nvGraphicFramePr>
        <p:xfrm>
          <a:off x="1846185" y="2118170"/>
          <a:ext cx="8111517" cy="3423216"/>
        </p:xfrm>
        <a:graphic>
          <a:graphicData uri="http://schemas.openxmlformats.org/drawingml/2006/table">
            <a:tbl>
              <a:tblPr firstRow="1" firstCol="1" bandRow="1">
                <a:tableStyleId>{5C22544A-7EE6-4342-B048-85BDC9FD1C3A}</a:tableStyleId>
              </a:tblPr>
              <a:tblGrid>
                <a:gridCol w="1908104">
                  <a:extLst>
                    <a:ext uri="{9D8B030D-6E8A-4147-A177-3AD203B41FA5}">
                      <a16:colId xmlns:a16="http://schemas.microsoft.com/office/drawing/2014/main" val="3007476279"/>
                    </a:ext>
                  </a:extLst>
                </a:gridCol>
                <a:gridCol w="2067434">
                  <a:extLst>
                    <a:ext uri="{9D8B030D-6E8A-4147-A177-3AD203B41FA5}">
                      <a16:colId xmlns:a16="http://schemas.microsoft.com/office/drawing/2014/main" val="2513696440"/>
                    </a:ext>
                  </a:extLst>
                </a:gridCol>
                <a:gridCol w="2067434">
                  <a:extLst>
                    <a:ext uri="{9D8B030D-6E8A-4147-A177-3AD203B41FA5}">
                      <a16:colId xmlns:a16="http://schemas.microsoft.com/office/drawing/2014/main" val="1029467605"/>
                    </a:ext>
                  </a:extLst>
                </a:gridCol>
                <a:gridCol w="2068545">
                  <a:extLst>
                    <a:ext uri="{9D8B030D-6E8A-4147-A177-3AD203B41FA5}">
                      <a16:colId xmlns:a16="http://schemas.microsoft.com/office/drawing/2014/main" val="2423568531"/>
                    </a:ext>
                  </a:extLst>
                </a:gridCol>
              </a:tblGrid>
              <a:tr h="428709">
                <a:tc>
                  <a:txBody>
                    <a:bodyPr/>
                    <a:lstStyle/>
                    <a:p>
                      <a:pPr>
                        <a:lnSpc>
                          <a:spcPct val="115000"/>
                        </a:lnSpc>
                        <a:spcAft>
                          <a:spcPts val="0"/>
                        </a:spcAft>
                        <a:tabLst>
                          <a:tab pos="2286000" algn="l"/>
                          <a:tab pos="3420745" algn="l"/>
                        </a:tabLst>
                      </a:pPr>
                      <a:r>
                        <a:rPr lang="sv-SE" sz="2000" dirty="0">
                          <a:effectLst/>
                        </a:rPr>
                        <a:t>Befolkning</a:t>
                      </a:r>
                      <a:endParaRPr lang="sv-SE" sz="2000" dirty="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nSpc>
                          <a:spcPct val="115000"/>
                        </a:lnSpc>
                        <a:spcAft>
                          <a:spcPts val="0"/>
                        </a:spcAft>
                        <a:tabLst>
                          <a:tab pos="2286000" algn="l"/>
                          <a:tab pos="3420745" algn="l"/>
                        </a:tabLst>
                      </a:pPr>
                      <a:r>
                        <a:rPr lang="sv-SE" sz="2000" dirty="0">
                          <a:effectLst/>
                        </a:rPr>
                        <a:t>1974, antal</a:t>
                      </a:r>
                      <a:endParaRPr lang="sv-SE" sz="2000" dirty="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nSpc>
                          <a:spcPct val="115000"/>
                        </a:lnSpc>
                        <a:spcAft>
                          <a:spcPts val="0"/>
                        </a:spcAft>
                        <a:tabLst>
                          <a:tab pos="2286000" algn="l"/>
                          <a:tab pos="3420745" algn="l"/>
                        </a:tabLst>
                      </a:pPr>
                      <a:r>
                        <a:rPr lang="sv-SE" sz="2000">
                          <a:effectLst/>
                        </a:rPr>
                        <a:t>2013, antal</a:t>
                      </a:r>
                      <a:endParaRPr lang="sv-SE" sz="200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nSpc>
                          <a:spcPct val="115000"/>
                        </a:lnSpc>
                        <a:spcAft>
                          <a:spcPts val="0"/>
                        </a:spcAft>
                        <a:tabLst>
                          <a:tab pos="2286000" algn="l"/>
                          <a:tab pos="3420745" algn="l"/>
                        </a:tabLst>
                      </a:pPr>
                      <a:r>
                        <a:rPr lang="sv-SE" sz="2000">
                          <a:effectLst/>
                        </a:rPr>
                        <a:t>2040, antal</a:t>
                      </a:r>
                      <a:endParaRPr lang="sv-SE" sz="200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87415650"/>
                  </a:ext>
                </a:extLst>
              </a:tr>
              <a:tr h="428709">
                <a:tc>
                  <a:txBody>
                    <a:bodyPr/>
                    <a:lstStyle/>
                    <a:p>
                      <a:pPr marL="457200" algn="ctr">
                        <a:lnSpc>
                          <a:spcPct val="115000"/>
                        </a:lnSpc>
                        <a:spcAft>
                          <a:spcPts val="0"/>
                        </a:spcAft>
                        <a:tabLst>
                          <a:tab pos="2286000" algn="l"/>
                          <a:tab pos="3420745" algn="l"/>
                        </a:tabLst>
                      </a:pPr>
                      <a:r>
                        <a:rPr lang="sv-SE" sz="2000" dirty="0">
                          <a:effectLst/>
                        </a:rPr>
                        <a:t>–4 999</a:t>
                      </a:r>
                      <a:endParaRPr lang="sv-SE" sz="2000" dirty="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dirty="0">
                          <a:solidFill>
                            <a:srgbClr val="FF0000"/>
                          </a:solidFill>
                          <a:effectLst/>
                        </a:rPr>
                        <a:t>9</a:t>
                      </a:r>
                      <a:endParaRPr lang="sv-SE" sz="2000" dirty="0">
                        <a:solidFill>
                          <a:srgbClr val="FF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dirty="0">
                          <a:solidFill>
                            <a:srgbClr val="FF0000"/>
                          </a:solidFill>
                          <a:effectLst/>
                        </a:rPr>
                        <a:t>15</a:t>
                      </a:r>
                      <a:endParaRPr lang="sv-SE" sz="2000" dirty="0">
                        <a:solidFill>
                          <a:srgbClr val="FF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dirty="0">
                          <a:solidFill>
                            <a:srgbClr val="FF0000"/>
                          </a:solidFill>
                          <a:effectLst/>
                        </a:rPr>
                        <a:t>23</a:t>
                      </a:r>
                      <a:endParaRPr lang="sv-SE" sz="2000" dirty="0">
                        <a:solidFill>
                          <a:srgbClr val="FF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5720265"/>
                  </a:ext>
                </a:extLst>
              </a:tr>
              <a:tr h="428709">
                <a:tc>
                  <a:txBody>
                    <a:bodyPr/>
                    <a:lstStyle/>
                    <a:p>
                      <a:pPr algn="r">
                        <a:lnSpc>
                          <a:spcPct val="115000"/>
                        </a:lnSpc>
                        <a:spcAft>
                          <a:spcPts val="0"/>
                        </a:spcAft>
                        <a:tabLst>
                          <a:tab pos="2286000" algn="l"/>
                          <a:tab pos="3420745" algn="l"/>
                        </a:tabLst>
                      </a:pPr>
                      <a:r>
                        <a:rPr lang="sv-SE" sz="2000" dirty="0">
                          <a:effectLst/>
                        </a:rPr>
                        <a:t>5 000–7 999</a:t>
                      </a:r>
                      <a:endParaRPr lang="sv-SE" sz="2000" dirty="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a:effectLst/>
                        </a:rPr>
                        <a:t>36</a:t>
                      </a:r>
                      <a:endParaRPr lang="sv-SE" sz="200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a:effectLst/>
                        </a:rPr>
                        <a:t>33</a:t>
                      </a:r>
                      <a:endParaRPr lang="sv-SE" sz="200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a:effectLst/>
                        </a:rPr>
                        <a:t>33</a:t>
                      </a:r>
                      <a:endParaRPr lang="sv-SE" sz="200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5955477"/>
                  </a:ext>
                </a:extLst>
              </a:tr>
              <a:tr h="428709">
                <a:tc>
                  <a:txBody>
                    <a:bodyPr/>
                    <a:lstStyle/>
                    <a:p>
                      <a:pPr algn="r">
                        <a:lnSpc>
                          <a:spcPct val="115000"/>
                        </a:lnSpc>
                        <a:spcAft>
                          <a:spcPts val="0"/>
                        </a:spcAft>
                        <a:tabLst>
                          <a:tab pos="2286000" algn="l"/>
                          <a:tab pos="3420745" algn="l"/>
                        </a:tabLst>
                      </a:pPr>
                      <a:r>
                        <a:rPr lang="sv-SE" sz="2000" dirty="0">
                          <a:effectLst/>
                        </a:rPr>
                        <a:t>8 000–19 999</a:t>
                      </a:r>
                      <a:endParaRPr lang="sv-SE" sz="2000" dirty="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a:effectLst/>
                        </a:rPr>
                        <a:t>133</a:t>
                      </a:r>
                      <a:endParaRPr lang="sv-SE" sz="200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a:effectLst/>
                        </a:rPr>
                        <a:t>123</a:t>
                      </a:r>
                      <a:endParaRPr lang="sv-SE" sz="200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a:effectLst/>
                        </a:rPr>
                        <a:t>108</a:t>
                      </a:r>
                      <a:endParaRPr lang="sv-SE" sz="200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16134816"/>
                  </a:ext>
                </a:extLst>
              </a:tr>
              <a:tr h="439671">
                <a:tc>
                  <a:txBody>
                    <a:bodyPr/>
                    <a:lstStyle/>
                    <a:p>
                      <a:pPr algn="r">
                        <a:lnSpc>
                          <a:spcPct val="115000"/>
                        </a:lnSpc>
                        <a:spcAft>
                          <a:spcPts val="0"/>
                        </a:spcAft>
                        <a:tabLst>
                          <a:tab pos="2286000" algn="l"/>
                          <a:tab pos="3420745" algn="l"/>
                        </a:tabLst>
                      </a:pPr>
                      <a:r>
                        <a:rPr lang="sv-SE" sz="2000" dirty="0">
                          <a:effectLst/>
                        </a:rPr>
                        <a:t>20 000–49 999</a:t>
                      </a:r>
                      <a:endParaRPr lang="sv-SE" sz="2000" dirty="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a:effectLst/>
                        </a:rPr>
                        <a:t>78</a:t>
                      </a:r>
                      <a:endParaRPr lang="sv-SE" sz="200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a:effectLst/>
                        </a:rPr>
                        <a:t>72</a:t>
                      </a:r>
                      <a:endParaRPr lang="sv-SE" sz="200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a:effectLst/>
                        </a:rPr>
                        <a:t>69</a:t>
                      </a:r>
                      <a:endParaRPr lang="sv-SE" sz="200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7072895"/>
                  </a:ext>
                </a:extLst>
              </a:tr>
              <a:tr h="411291">
                <a:tc>
                  <a:txBody>
                    <a:bodyPr/>
                    <a:lstStyle/>
                    <a:p>
                      <a:pPr algn="r">
                        <a:lnSpc>
                          <a:spcPct val="115000"/>
                        </a:lnSpc>
                        <a:spcAft>
                          <a:spcPts val="0"/>
                        </a:spcAft>
                        <a:tabLst>
                          <a:tab pos="2286000" algn="l"/>
                          <a:tab pos="3420745" algn="l"/>
                        </a:tabLst>
                      </a:pPr>
                      <a:r>
                        <a:rPr lang="sv-SE" sz="2000" dirty="0">
                          <a:effectLst/>
                        </a:rPr>
                        <a:t>50 000–99 999</a:t>
                      </a:r>
                      <a:endParaRPr lang="sv-SE" sz="2000" dirty="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a:effectLst/>
                        </a:rPr>
                        <a:t>24</a:t>
                      </a:r>
                      <a:endParaRPr lang="sv-SE" sz="200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a:effectLst/>
                        </a:rPr>
                        <a:t>33</a:t>
                      </a:r>
                      <a:endParaRPr lang="sv-SE" sz="200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a:effectLst/>
                        </a:rPr>
                        <a:t>34</a:t>
                      </a:r>
                      <a:endParaRPr lang="sv-SE" sz="200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9883738"/>
                  </a:ext>
                </a:extLst>
              </a:tr>
              <a:tr h="428709">
                <a:tc>
                  <a:txBody>
                    <a:bodyPr/>
                    <a:lstStyle/>
                    <a:p>
                      <a:pPr algn="r">
                        <a:lnSpc>
                          <a:spcPct val="115000"/>
                        </a:lnSpc>
                        <a:spcAft>
                          <a:spcPts val="0"/>
                        </a:spcAft>
                        <a:tabLst>
                          <a:tab pos="2286000" algn="l"/>
                          <a:tab pos="3420745" algn="l"/>
                        </a:tabLst>
                      </a:pPr>
                      <a:r>
                        <a:rPr lang="sv-SE" sz="2000" dirty="0">
                          <a:effectLst/>
                        </a:rPr>
                        <a:t>100 000</a:t>
                      </a:r>
                      <a:endParaRPr lang="sv-SE" sz="2000" dirty="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dirty="0">
                          <a:solidFill>
                            <a:srgbClr val="FF0000"/>
                          </a:solidFill>
                          <a:effectLst/>
                        </a:rPr>
                        <a:t>10</a:t>
                      </a:r>
                      <a:endParaRPr lang="sv-SE" sz="2000" dirty="0">
                        <a:solidFill>
                          <a:srgbClr val="FF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dirty="0">
                          <a:solidFill>
                            <a:srgbClr val="FF0000"/>
                          </a:solidFill>
                          <a:effectLst/>
                        </a:rPr>
                        <a:t>14</a:t>
                      </a:r>
                      <a:endParaRPr lang="sv-SE" sz="2000" dirty="0">
                        <a:solidFill>
                          <a:srgbClr val="FF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dirty="0">
                          <a:solidFill>
                            <a:srgbClr val="FF0000"/>
                          </a:solidFill>
                          <a:effectLst/>
                        </a:rPr>
                        <a:t>23</a:t>
                      </a:r>
                      <a:endParaRPr lang="sv-SE" sz="2000" dirty="0">
                        <a:solidFill>
                          <a:srgbClr val="FF000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14969253"/>
                  </a:ext>
                </a:extLst>
              </a:tr>
              <a:tr h="428709">
                <a:tc>
                  <a:txBody>
                    <a:bodyPr/>
                    <a:lstStyle/>
                    <a:p>
                      <a:pPr algn="r">
                        <a:lnSpc>
                          <a:spcPct val="115000"/>
                        </a:lnSpc>
                        <a:spcAft>
                          <a:spcPts val="0"/>
                        </a:spcAft>
                        <a:tabLst>
                          <a:tab pos="2286000" algn="l"/>
                          <a:tab pos="3420745" algn="l"/>
                        </a:tabLst>
                      </a:pPr>
                      <a:r>
                        <a:rPr lang="sv-SE" sz="2000" dirty="0">
                          <a:effectLst/>
                        </a:rPr>
                        <a:t>Summa</a:t>
                      </a:r>
                      <a:endParaRPr lang="sv-SE" sz="2000" dirty="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dirty="0">
                          <a:effectLst/>
                        </a:rPr>
                        <a:t>290</a:t>
                      </a:r>
                      <a:endParaRPr lang="sv-SE" sz="2000" dirty="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dirty="0">
                          <a:effectLst/>
                        </a:rPr>
                        <a:t>290</a:t>
                      </a:r>
                      <a:endParaRPr lang="sv-SE" sz="2000" dirty="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2286000" algn="l"/>
                          <a:tab pos="3420745" algn="l"/>
                        </a:tabLst>
                      </a:pPr>
                      <a:r>
                        <a:rPr lang="sv-SE" sz="2000" dirty="0">
                          <a:effectLst/>
                        </a:rPr>
                        <a:t>290</a:t>
                      </a:r>
                      <a:endParaRPr lang="sv-SE" sz="2000" dirty="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6889123"/>
                  </a:ext>
                </a:extLst>
              </a:tr>
            </a:tbl>
          </a:graphicData>
        </a:graphic>
      </p:graphicFrame>
      <p:sp>
        <p:nvSpPr>
          <p:cNvPr id="10" name="Rektangel 9">
            <a:extLst>
              <a:ext uri="{FF2B5EF4-FFF2-40B4-BE49-F238E27FC236}">
                <a16:creationId xmlns:a16="http://schemas.microsoft.com/office/drawing/2014/main" id="{F6298AE4-2DDD-4F4E-B238-4B7488AFE054}"/>
              </a:ext>
            </a:extLst>
          </p:cNvPr>
          <p:cNvSpPr/>
          <p:nvPr/>
        </p:nvSpPr>
        <p:spPr>
          <a:xfrm>
            <a:off x="1846186" y="1519748"/>
            <a:ext cx="8356775" cy="523220"/>
          </a:xfrm>
          <a:prstGeom prst="rect">
            <a:avLst/>
          </a:prstGeom>
        </p:spPr>
        <p:txBody>
          <a:bodyPr wrap="none">
            <a:spAutoFit/>
          </a:bodyPr>
          <a:lstStyle/>
          <a:p>
            <a:r>
              <a:rPr lang="sv-SE" sz="2400" dirty="0"/>
              <a:t>Antal </a:t>
            </a:r>
            <a:r>
              <a:rPr lang="sv-SE" sz="2800" dirty="0"/>
              <a:t>kommuner</a:t>
            </a:r>
            <a:r>
              <a:rPr lang="sv-SE" sz="2400" dirty="0"/>
              <a:t> per kommunstorlek 1974, 2013 och 2040</a:t>
            </a:r>
          </a:p>
        </p:txBody>
      </p:sp>
      <p:sp>
        <p:nvSpPr>
          <p:cNvPr id="11" name="Rektangel 10">
            <a:extLst>
              <a:ext uri="{FF2B5EF4-FFF2-40B4-BE49-F238E27FC236}">
                <a16:creationId xmlns:a16="http://schemas.microsoft.com/office/drawing/2014/main" id="{DF91C7AC-ABB2-4F5B-A09E-A4C39FFA5598}"/>
              </a:ext>
            </a:extLst>
          </p:cNvPr>
          <p:cNvSpPr/>
          <p:nvPr/>
        </p:nvSpPr>
        <p:spPr>
          <a:xfrm>
            <a:off x="1846185" y="5753800"/>
            <a:ext cx="4913525" cy="338554"/>
          </a:xfrm>
          <a:prstGeom prst="rect">
            <a:avLst/>
          </a:prstGeom>
        </p:spPr>
        <p:txBody>
          <a:bodyPr wrap="none">
            <a:spAutoFit/>
          </a:bodyPr>
          <a:lstStyle/>
          <a:p>
            <a:r>
              <a:rPr lang="sv-SE" sz="1600" dirty="0"/>
              <a:t>Källa: SOU 2015:101, Långtidsutredningen, bilaga 7</a:t>
            </a:r>
          </a:p>
        </p:txBody>
      </p:sp>
    </p:spTree>
    <p:extLst>
      <p:ext uri="{BB962C8B-B14F-4D97-AF65-F5344CB8AC3E}">
        <p14:creationId xmlns:p14="http://schemas.microsoft.com/office/powerpoint/2010/main" val="291743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22800" y="360000"/>
            <a:ext cx="11155070" cy="1029740"/>
          </a:xfrm>
        </p:spPr>
        <p:txBody>
          <a:bodyPr/>
          <a:lstStyle/>
          <a:p>
            <a:r>
              <a:rPr lang="sv-SE" sz="4000" dirty="0"/>
              <a:t>Stora och växande skillnader i förutsättningar</a:t>
            </a:r>
          </a:p>
        </p:txBody>
      </p:sp>
      <p:sp>
        <p:nvSpPr>
          <p:cNvPr id="4" name="Platshållare för sidfot 3"/>
          <p:cNvSpPr>
            <a:spLocks noGrp="1"/>
          </p:cNvSpPr>
          <p:nvPr>
            <p:ph type="ftr" sz="quarter" idx="11"/>
          </p:nvPr>
        </p:nvSpPr>
        <p:spPr/>
        <p:txBody>
          <a:bodyPr/>
          <a:lstStyle/>
          <a:p>
            <a:r>
              <a:rPr lang="sv-SE" dirty="0" err="1"/>
              <a:t>Kommunutreningen</a:t>
            </a:r>
            <a:r>
              <a:rPr lang="sv-SE" dirty="0"/>
              <a:t> Fi 2017:02</a:t>
            </a:r>
          </a:p>
        </p:txBody>
      </p:sp>
      <p:sp>
        <p:nvSpPr>
          <p:cNvPr id="5" name="Platshållare för bildnummer 4"/>
          <p:cNvSpPr>
            <a:spLocks noGrp="1"/>
          </p:cNvSpPr>
          <p:nvPr>
            <p:ph type="sldNum" sz="quarter" idx="12"/>
          </p:nvPr>
        </p:nvSpPr>
        <p:spPr/>
        <p:txBody>
          <a:bodyPr/>
          <a:lstStyle/>
          <a:p>
            <a:fld id="{9C3D4D15-3887-47F3-AC8F-B99C7C44B5C5}" type="slidenum">
              <a:rPr lang="sv-SE" smtClean="0"/>
              <a:pPr/>
              <a:t>6</a:t>
            </a:fld>
            <a:endParaRPr lang="sv-SE" dirty="0"/>
          </a:p>
        </p:txBody>
      </p:sp>
      <p:sp>
        <p:nvSpPr>
          <p:cNvPr id="9" name="Platshållare för innehåll 1"/>
          <p:cNvSpPr>
            <a:spLocks noGrp="1"/>
          </p:cNvSpPr>
          <p:nvPr>
            <p:ph idx="1"/>
          </p:nvPr>
        </p:nvSpPr>
        <p:spPr>
          <a:xfrm>
            <a:off x="622797" y="1350908"/>
            <a:ext cx="13631683" cy="4129082"/>
          </a:xfrm>
        </p:spPr>
        <p:txBody>
          <a:bodyPr/>
          <a:lstStyle/>
          <a:p>
            <a:r>
              <a:rPr lang="sv-SE" sz="2800" dirty="0"/>
              <a:t>Från 2 500 </a:t>
            </a:r>
            <a:r>
              <a:rPr lang="sv-SE" sz="2800" dirty="0" err="1"/>
              <a:t>inv</a:t>
            </a:r>
            <a:r>
              <a:rPr lang="sv-SE" sz="2800" dirty="0"/>
              <a:t> i Bjurholm och Sorsele till 950 000 </a:t>
            </a:r>
            <a:r>
              <a:rPr lang="sv-SE" sz="2800" dirty="0" err="1"/>
              <a:t>inv</a:t>
            </a:r>
            <a:r>
              <a:rPr lang="sv-SE" sz="2800" dirty="0"/>
              <a:t> i Stockholm</a:t>
            </a:r>
          </a:p>
          <a:p>
            <a:r>
              <a:rPr lang="sv-SE" sz="2800" dirty="0"/>
              <a:t>Från över 19 000 km</a:t>
            </a:r>
            <a:r>
              <a:rPr lang="sv-SE" sz="2800" baseline="30000" dirty="0"/>
              <a:t>2 </a:t>
            </a:r>
            <a:r>
              <a:rPr lang="sv-SE" sz="2800" dirty="0"/>
              <a:t>i Kiruna till 9 km</a:t>
            </a:r>
            <a:r>
              <a:rPr lang="sv-SE" sz="2800" baseline="30000" dirty="0"/>
              <a:t>2 </a:t>
            </a:r>
            <a:r>
              <a:rPr lang="sv-SE" sz="2800" dirty="0"/>
              <a:t>i Sundbyberg</a:t>
            </a:r>
          </a:p>
          <a:p>
            <a:r>
              <a:rPr lang="sv-SE" sz="2800" dirty="0"/>
              <a:t>Från 39 procents tätortsgrad i Berg till 100 procent i  flera Stockholmskommuner </a:t>
            </a:r>
          </a:p>
          <a:p>
            <a:r>
              <a:rPr lang="sv-SE" sz="2800" dirty="0"/>
              <a:t>Från 34 procent 65+ åringar i Borgholm och Pajala till 13 procent i Sundbyberg och Huddinge</a:t>
            </a:r>
          </a:p>
          <a:p>
            <a:r>
              <a:rPr lang="sv-SE" sz="2800" dirty="0"/>
              <a:t>Från över 74 200 kr/</a:t>
            </a:r>
            <a:r>
              <a:rPr lang="sv-SE" sz="2800" dirty="0" err="1"/>
              <a:t>inv</a:t>
            </a:r>
            <a:r>
              <a:rPr lang="sv-SE" sz="2800" dirty="0"/>
              <a:t> i kommunala nettokostnader i Vilhelmina till 33 900 kr/</a:t>
            </a:r>
            <a:r>
              <a:rPr lang="sv-SE" sz="2800" dirty="0" err="1"/>
              <a:t>inv</a:t>
            </a:r>
            <a:r>
              <a:rPr lang="sv-SE" sz="2800" dirty="0"/>
              <a:t> i Solna</a:t>
            </a:r>
          </a:p>
          <a:p>
            <a:r>
              <a:rPr lang="sv-SE" sz="2800" dirty="0"/>
              <a:t>Genomsnittlig köpeskilling för småhus, från 310 tkr i Ragunda och </a:t>
            </a:r>
            <a:r>
              <a:rPr lang="sv-SE" sz="2800"/>
              <a:t>Åsele till över </a:t>
            </a:r>
            <a:r>
              <a:rPr lang="sv-SE" sz="2800" dirty="0"/>
              <a:t>10 Mkr i Danderyd och Lidingö</a:t>
            </a:r>
          </a:p>
        </p:txBody>
      </p:sp>
    </p:spTree>
    <p:extLst>
      <p:ext uri="{BB962C8B-B14F-4D97-AF65-F5344CB8AC3E}">
        <p14:creationId xmlns:p14="http://schemas.microsoft.com/office/powerpoint/2010/main" val="51032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4200" y="280933"/>
            <a:ext cx="11328408" cy="1029740"/>
          </a:xfrm>
        </p:spPr>
        <p:txBody>
          <a:bodyPr/>
          <a:lstStyle/>
          <a:p>
            <a:pPr algn="ctr"/>
            <a:r>
              <a:rPr lang="sv-SE" sz="4400" dirty="0"/>
              <a:t>Två huvudutmaningar</a:t>
            </a:r>
          </a:p>
        </p:txBody>
      </p:sp>
      <p:sp>
        <p:nvSpPr>
          <p:cNvPr id="4" name="Platshållare för sidfot 3"/>
          <p:cNvSpPr>
            <a:spLocks noGrp="1"/>
          </p:cNvSpPr>
          <p:nvPr>
            <p:ph type="ftr" sz="quarter" idx="11"/>
          </p:nvPr>
        </p:nvSpPr>
        <p:spPr/>
        <p:txBody>
          <a:bodyPr/>
          <a:lstStyle/>
          <a:p>
            <a:r>
              <a:rPr lang="sv-SE"/>
              <a:t>Kommunutredningen Fi 2017:02</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7</a:t>
            </a:fld>
            <a:endParaRPr lang="sv-SE" dirty="0"/>
          </a:p>
        </p:txBody>
      </p:sp>
      <p:sp>
        <p:nvSpPr>
          <p:cNvPr id="9" name="Platshållare för innehåll 1">
            <a:extLst>
              <a:ext uri="{FF2B5EF4-FFF2-40B4-BE49-F238E27FC236}">
                <a16:creationId xmlns:a16="http://schemas.microsoft.com/office/drawing/2014/main" id="{D5BCD7E4-1DF2-413D-9D3A-769C8CCA596C}"/>
              </a:ext>
            </a:extLst>
          </p:cNvPr>
          <p:cNvSpPr>
            <a:spLocks noGrp="1"/>
          </p:cNvSpPr>
          <p:nvPr>
            <p:ph idx="1"/>
          </p:nvPr>
        </p:nvSpPr>
        <p:spPr>
          <a:xfrm>
            <a:off x="622799" y="1666977"/>
            <a:ext cx="13384147" cy="4129082"/>
          </a:xfrm>
        </p:spPr>
        <p:txBody>
          <a:bodyPr/>
          <a:lstStyle/>
          <a:p>
            <a:r>
              <a:rPr lang="sv-SE" sz="3600" dirty="0"/>
              <a:t>Minskande och åldrande befolkning ger bristande kapacitet i mindre kommuner</a:t>
            </a:r>
          </a:p>
          <a:p>
            <a:pPr marL="0" indent="0">
              <a:buNone/>
            </a:pPr>
            <a:endParaRPr lang="sv-SE" sz="3600" dirty="0"/>
          </a:p>
          <a:p>
            <a:r>
              <a:rPr lang="sv-SE" sz="3600" dirty="0"/>
              <a:t>Urbanisering och vidgade funktionella regioner innebär att kommunindelningen inte svarar mot ett funktionellt regionperspektiv</a:t>
            </a:r>
          </a:p>
        </p:txBody>
      </p:sp>
    </p:spTree>
    <p:extLst>
      <p:ext uri="{BB962C8B-B14F-4D97-AF65-F5344CB8AC3E}">
        <p14:creationId xmlns:p14="http://schemas.microsoft.com/office/powerpoint/2010/main" val="4065560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2800" y="1994748"/>
            <a:ext cx="13441545" cy="4129082"/>
          </a:xfrm>
        </p:spPr>
        <p:txBody>
          <a:bodyPr/>
          <a:lstStyle/>
          <a:p>
            <a:r>
              <a:rPr lang="sv-SE" sz="3600" dirty="0"/>
              <a:t>Svag ekonomi pga. demografi och ökade krav</a:t>
            </a:r>
          </a:p>
          <a:p>
            <a:r>
              <a:rPr lang="sv-SE" sz="3600" dirty="0"/>
              <a:t>Personal och kompetensförsörjning</a:t>
            </a:r>
          </a:p>
          <a:p>
            <a:r>
              <a:rPr lang="sv-SE" sz="3600" dirty="0"/>
              <a:t>Etablering och integration av nyanlända</a:t>
            </a:r>
          </a:p>
          <a:p>
            <a:r>
              <a:rPr lang="sv-SE" sz="3600" dirty="0"/>
              <a:t>Kommunernas investeringsbehov</a:t>
            </a:r>
          </a:p>
          <a:p>
            <a:r>
              <a:rPr lang="sv-SE" sz="3600" dirty="0"/>
              <a:t>Växande anspråk på service</a:t>
            </a:r>
          </a:p>
          <a:p>
            <a:r>
              <a:rPr lang="sv-SE" sz="3600" dirty="0"/>
              <a:t>Klimatförändring</a:t>
            </a:r>
          </a:p>
          <a:p>
            <a:pPr marL="0" indent="0">
              <a:buNone/>
            </a:pPr>
            <a:endParaRPr lang="sv-SE" sz="3600" dirty="0"/>
          </a:p>
        </p:txBody>
      </p:sp>
      <p:sp>
        <p:nvSpPr>
          <p:cNvPr id="3" name="Rubrik 2"/>
          <p:cNvSpPr>
            <a:spLocks noGrp="1"/>
          </p:cNvSpPr>
          <p:nvPr>
            <p:ph type="title"/>
          </p:nvPr>
        </p:nvSpPr>
        <p:spPr>
          <a:xfrm>
            <a:off x="622800" y="360000"/>
            <a:ext cx="10816344" cy="1029740"/>
          </a:xfrm>
        </p:spPr>
        <p:txBody>
          <a:bodyPr/>
          <a:lstStyle/>
          <a:p>
            <a:r>
              <a:rPr lang="sv-SE" dirty="0"/>
              <a:t>Specifika kommunala utmaningar som växer i styrka</a:t>
            </a:r>
          </a:p>
        </p:txBody>
      </p:sp>
      <p:sp>
        <p:nvSpPr>
          <p:cNvPr id="4" name="Platshållare för sidfot 3"/>
          <p:cNvSpPr>
            <a:spLocks noGrp="1"/>
          </p:cNvSpPr>
          <p:nvPr>
            <p:ph type="ftr" sz="quarter" idx="11"/>
          </p:nvPr>
        </p:nvSpPr>
        <p:spPr/>
        <p:txBody>
          <a:bodyPr/>
          <a:lstStyle/>
          <a:p>
            <a:r>
              <a:rPr lang="sv-SE"/>
              <a:t>Kommunutredningen Fi 2017:02</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8</a:t>
            </a:fld>
            <a:endParaRPr lang="sv-SE" dirty="0"/>
          </a:p>
        </p:txBody>
      </p:sp>
    </p:spTree>
    <p:extLst>
      <p:ext uri="{BB962C8B-B14F-4D97-AF65-F5344CB8AC3E}">
        <p14:creationId xmlns:p14="http://schemas.microsoft.com/office/powerpoint/2010/main" val="4091934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12860" y="0"/>
            <a:ext cx="10944804" cy="1029740"/>
          </a:xfrm>
        </p:spPr>
        <p:txBody>
          <a:bodyPr/>
          <a:lstStyle/>
          <a:p>
            <a:pPr algn="ctr"/>
            <a:r>
              <a:rPr lang="sv-SE" dirty="0"/>
              <a:t>Demografi och kommunala kostnader</a:t>
            </a:r>
          </a:p>
        </p:txBody>
      </p:sp>
      <p:sp>
        <p:nvSpPr>
          <p:cNvPr id="4" name="Platshållare för sidfot 3"/>
          <p:cNvSpPr>
            <a:spLocks noGrp="1"/>
          </p:cNvSpPr>
          <p:nvPr>
            <p:ph type="ftr" sz="quarter" idx="11"/>
          </p:nvPr>
        </p:nvSpPr>
        <p:spPr/>
        <p:txBody>
          <a:bodyPr/>
          <a:lstStyle/>
          <a:p>
            <a:r>
              <a:rPr lang="sv-SE"/>
              <a:t>Kommunutredningen Fi 2017:02</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9</a:t>
            </a:fld>
            <a:endParaRPr lang="sv-SE" dirty="0"/>
          </a:p>
        </p:txBody>
      </p:sp>
      <p:pic>
        <p:nvPicPr>
          <p:cNvPr id="7" name="Picture 2"/>
          <p:cNvPicPr/>
          <p:nvPr/>
        </p:nvPicPr>
        <p:blipFill>
          <a:blip r:embed="rId3"/>
          <a:stretch>
            <a:fillRect/>
          </a:stretch>
        </p:blipFill>
        <p:spPr>
          <a:xfrm>
            <a:off x="1264906" y="868761"/>
            <a:ext cx="8723920" cy="5343196"/>
          </a:xfrm>
          <a:prstGeom prst="rect">
            <a:avLst/>
          </a:prstGeom>
        </p:spPr>
      </p:pic>
      <p:sp>
        <p:nvSpPr>
          <p:cNvPr id="6" name="textruta 5"/>
          <p:cNvSpPr txBox="1"/>
          <p:nvPr/>
        </p:nvSpPr>
        <p:spPr>
          <a:xfrm>
            <a:off x="385850" y="5918514"/>
            <a:ext cx="1758112" cy="276999"/>
          </a:xfrm>
          <a:prstGeom prst="rect">
            <a:avLst/>
          </a:prstGeom>
          <a:noFill/>
        </p:spPr>
        <p:txBody>
          <a:bodyPr wrap="square" rtlCol="0">
            <a:spAutoFit/>
          </a:bodyPr>
          <a:lstStyle/>
          <a:p>
            <a:r>
              <a:rPr lang="sv-SE" sz="1200" dirty="0"/>
              <a:t>Källa: SOU 2011:39</a:t>
            </a:r>
          </a:p>
        </p:txBody>
      </p:sp>
    </p:spTree>
    <p:extLst>
      <p:ext uri="{BB962C8B-B14F-4D97-AF65-F5344CB8AC3E}">
        <p14:creationId xmlns:p14="http://schemas.microsoft.com/office/powerpoint/2010/main" val="26039904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MENUOPEN" val="True"/>
</p:tagLst>
</file>

<file path=ppt/theme/theme1.xml><?xml version="1.0" encoding="utf-8"?>
<a:theme xmlns:a="http://schemas.openxmlformats.org/drawingml/2006/main" name="Regeringskansliet">
  <a:themeElements>
    <a:clrScheme name="Regeringskansliet">
      <a:dk1>
        <a:sysClr val="windowText" lastClr="000000"/>
      </a:dk1>
      <a:lt1>
        <a:sysClr val="window" lastClr="FFFFFF"/>
      </a:lt1>
      <a:dk2>
        <a:srgbClr val="716B5F"/>
      </a:dk2>
      <a:lt2>
        <a:srgbClr val="DFDDD9"/>
      </a:lt2>
      <a:accent1>
        <a:srgbClr val="1A3050"/>
      </a:accent1>
      <a:accent2>
        <a:srgbClr val="DFDDD9"/>
      </a:accent2>
      <a:accent3>
        <a:srgbClr val="467199"/>
      </a:accent3>
      <a:accent4>
        <a:srgbClr val="A0B6C9"/>
      </a:accent4>
      <a:accent5>
        <a:srgbClr val="716B5F"/>
      </a:accent5>
      <a:accent6>
        <a:srgbClr val="E0E7EE"/>
      </a:accent6>
      <a:hlink>
        <a:srgbClr val="0563C1"/>
      </a:hlink>
      <a:folHlink>
        <a:srgbClr val="954F72"/>
      </a:folHlink>
    </a:clrScheme>
    <a:fontScheme name="Regeringskansl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eringskansliet svenska.potx" id="{ACCB8887-2861-4A9C-A4CD-A72A7487C532}" vid="{1AE254D8-5B8D-4F5F-8E0F-78C43DA61D10}"/>
    </a:ext>
  </a:extLst>
</a:theme>
</file>

<file path=ppt/theme/theme2.xml><?xml version="1.0" encoding="utf-8"?>
<a:theme xmlns:a="http://schemas.openxmlformats.org/drawingml/2006/main" name="SKL PP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L vit.potx" id="{562A0B7D-BFE7-4DE9-A538-3955DFF40F38}" vid="{A6DB3165-6225-41B0-8C52-DE75FCCBA43B}"/>
    </a:ext>
  </a:extLst>
</a:theme>
</file>

<file path=ppt/theme/theme3.xml><?xml version="1.0" encoding="utf-8"?>
<a:theme xmlns:a="http://schemas.openxmlformats.org/drawingml/2006/main" name="1_SKL PP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L grå.potx" id="{5695A1C9-F929-4530-AAB0-6184E3E53996}" vid="{87EE660F-6663-4DD2-8F44-69F2EA8D050C}"/>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RK Dokument" ma:contentTypeID="0x010100BBA312BF02777149882D207184EC35C000CAF97FFEFCFF1D488B17CBBBE8B48305" ma:contentTypeVersion="11" ma:contentTypeDescription="Skapa ett nytt dokument." ma:contentTypeScope="" ma:versionID="d8efc9c8bedf5cda0d4d5f299e91e7fc">
  <xsd:schema xmlns:xsd="http://www.w3.org/2001/XMLSchema" xmlns:xs="http://www.w3.org/2001/XMLSchema" xmlns:p="http://schemas.microsoft.com/office/2006/metadata/properties" xmlns:ns2="0d4088f8-7e62-4571-a7f6-a18f63bacd30" xmlns:ns3="cc625d36-bb37-4650-91b9-0c96159295ba" xmlns:ns5="4e9c2f0c-7bf8-49af-8356-cbf363fc78a7" xmlns:ns6="18f3d968-6251-40b0-9f11-012b293496c2" targetNamespace="http://schemas.microsoft.com/office/2006/metadata/properties" ma:root="true" ma:fieldsID="f38ee524b827f1a88982581cffd5210d" ns2:_="" ns3:_="" ns5:_="" ns6:_="">
    <xsd:import namespace="0d4088f8-7e62-4571-a7f6-a18f63bacd30"/>
    <xsd:import namespace="cc625d36-bb37-4650-91b9-0c96159295ba"/>
    <xsd:import namespace="4e9c2f0c-7bf8-49af-8356-cbf363fc78a7"/>
    <xsd:import namespace="18f3d968-6251-40b0-9f11-012b293496c2"/>
    <xsd:element name="properties">
      <xsd:complexType>
        <xsd:sequence>
          <xsd:element name="documentManagement">
            <xsd:complexType>
              <xsd:all>
                <xsd:element ref="ns2:_dlc_DocId" minOccurs="0"/>
                <xsd:element ref="ns2:_dlc_DocIdUrl" minOccurs="0"/>
                <xsd:element ref="ns2:_dlc_DocIdPersistId" minOccurs="0"/>
                <xsd:element ref="ns3:k46d94c0acf84ab9a79866a9d8b1905f" minOccurs="0"/>
                <xsd:element ref="ns3:TaxCatchAll" minOccurs="0"/>
                <xsd:element ref="ns3:TaxCatchAllLabel" minOccurs="0"/>
                <xsd:element ref="ns5:RecordNumber" minOccurs="0"/>
                <xsd:element ref="ns6:RKNyckelord" minOccurs="0"/>
                <xsd:element ref="ns3:edbe0b5c82304c8e847ab7b8c02a77c3" minOccurs="0"/>
                <xsd:element ref="ns5:DirtyMigr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4088f8-7e62-4571-a7f6-a18f63bacd30"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c625d36-bb37-4650-91b9-0c96159295ba" elementFormDefault="qualified">
    <xsd:import namespace="http://schemas.microsoft.com/office/2006/documentManagement/types"/>
    <xsd:import namespace="http://schemas.microsoft.com/office/infopath/2007/PartnerControls"/>
    <xsd:element name="k46d94c0acf84ab9a79866a9d8b1905f" ma:index="11" nillable="true" ma:taxonomy="true" ma:internalName="k46d94c0acf84ab9a79866a9d8b1905f" ma:taxonomyFieldName="Organisation" ma:displayName="Departement/enhet" ma:readOnly="false" ma:default="" ma:fieldId="{446d94c0-acf8-4ab9-a798-66a9d8b1905f}" ma:sspId="d07acfae-4dfa-4949-99a8-259efd31a6ae" ma:termSetId="8c1436be-a8c9-4c8f-93bb-07dc2d5595bf" ma:anchorId="00000000-0000-0000-0000-000000000000" ma:open="false" ma:isKeyword="false">
      <xsd:complexType>
        <xsd:sequence>
          <xsd:element ref="pc:Terms" minOccurs="0" maxOccurs="1"/>
        </xsd:sequence>
      </xsd:complexType>
    </xsd:element>
    <xsd:element name="TaxCatchAll" ma:index="12" nillable="true" ma:displayName="Global taxonomikolumn" ma:description="" ma:hidden="true" ma:list="{1c4e668e-0bd5-4b8d-bb92-894640e99a0e}" ma:internalName="TaxCatchAll" ma:readOnly="false" ma:showField="CatchAllData" ma:web="6bfcf9f4-a585-444a-be63-d9eebfb49be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Global taxonomikolumn1" ma:description="" ma:hidden="true" ma:list="{1c4e668e-0bd5-4b8d-bb92-894640e99a0e}" ma:internalName="TaxCatchAllLabel" ma:readOnly="true" ma:showField="CatchAllDataLabel" ma:web="6bfcf9f4-a585-444a-be63-d9eebfb49be0">
      <xsd:complexType>
        <xsd:complexContent>
          <xsd:extension base="dms:MultiChoiceLookup">
            <xsd:sequence>
              <xsd:element name="Value" type="dms:Lookup" maxOccurs="unbounded" minOccurs="0" nillable="true"/>
            </xsd:sequence>
          </xsd:extension>
        </xsd:complexContent>
      </xsd:complexType>
    </xsd:element>
    <xsd:element name="edbe0b5c82304c8e847ab7b8c02a77c3" ma:index="18" nillable="true" ma:taxonomy="true" ma:internalName="edbe0b5c82304c8e847ab7b8c02a77c3" ma:taxonomyFieldName="ActivityCategory" ma:displayName="Aktivitetskategori" ma:default="" ma:fieldId="{edbe0b5c-8230-4c8e-847a-b7b8c02a77c3}" ma:sspId="d07acfae-4dfa-4949-99a8-259efd31a6ae" ma:termSetId="8bf97125-e7b6-456b-9da4-c0e62cf3e5a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e9c2f0c-7bf8-49af-8356-cbf363fc78a7" elementFormDefault="qualified">
    <xsd:import namespace="http://schemas.microsoft.com/office/2006/documentManagement/types"/>
    <xsd:import namespace="http://schemas.microsoft.com/office/infopath/2007/PartnerControls"/>
    <xsd:element name="RecordNumber" ma:index="16" nillable="true" ma:displayName="Diarienummer" ma:internalName="RecordNumber">
      <xsd:simpleType>
        <xsd:restriction base="dms:Text">
          <xsd:maxLength value="255"/>
        </xsd:restriction>
      </xsd:simpleType>
    </xsd:element>
    <xsd:element name="DirtyMigration" ma:index="19" nillable="true" ma:displayName="Migrerad inte uppdaterad" ma:default="0" ma:internalName="DirtyMigration">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8f3d968-6251-40b0-9f11-012b293496c2" elementFormDefault="qualified">
    <xsd:import namespace="http://schemas.microsoft.com/office/2006/documentManagement/types"/>
    <xsd:import namespace="http://schemas.microsoft.com/office/infopath/2007/PartnerControls"/>
    <xsd:element name="RKNyckelord" ma:index="17" nillable="true" ma:displayName="Nyckelord" ma:internalName="RKNyckelor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d4088f8-7e62-4571-a7f6-a18f63bacd30">SMPUZUN4J2RK-1659310985-1391</_dlc_DocId>
    <_dlc_DocIdUrl xmlns="0d4088f8-7e62-4571-a7f6-a18f63bacd30">
      <Url>https://dhs.sp.regeringskansliet.se/kom/Fi_2017_02/_layouts/15/DocIdRedir.aspx?ID=SMPUZUN4J2RK-1659310985-1391</Url>
      <Description>SMPUZUN4J2RK-1659310985-1391</Description>
    </_dlc_DocIdUrl>
    <k46d94c0acf84ab9a79866a9d8b1905f xmlns="cc625d36-bb37-4650-91b9-0c96159295ba">
      <Terms xmlns="http://schemas.microsoft.com/office/infopath/2007/PartnerControls"/>
    </k46d94c0acf84ab9a79866a9d8b1905f>
    <TaxCatchAll xmlns="cc625d36-bb37-4650-91b9-0c96159295ba"/>
    <edbe0b5c82304c8e847ab7b8c02a77c3 xmlns="cc625d36-bb37-4650-91b9-0c96159295ba">
      <Terms xmlns="http://schemas.microsoft.com/office/infopath/2007/PartnerControls"/>
    </edbe0b5c82304c8e847ab7b8c02a77c3>
    <DirtyMigration xmlns="4e9c2f0c-7bf8-49af-8356-cbf363fc78a7">false</DirtyMigration>
    <RecordNumber xmlns="4e9c2f0c-7bf8-49af-8356-cbf363fc78a7" xsi:nil="true"/>
    <RKNyckelord xmlns="18f3d968-6251-40b0-9f11-012b293496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CE33054-B3C1-4E08-A8F8-5289ADE1DC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4088f8-7e62-4571-a7f6-a18f63bacd30"/>
    <ds:schemaRef ds:uri="cc625d36-bb37-4650-91b9-0c96159295ba"/>
    <ds:schemaRef ds:uri="4e9c2f0c-7bf8-49af-8356-cbf363fc78a7"/>
    <ds:schemaRef ds:uri="18f3d968-6251-40b0-9f11-012b293496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3DF7B9-F5AC-4470-B248-A0CDA3DF5696}">
  <ds:schemaRefs>
    <ds:schemaRef ds:uri="http://purl.org/dc/elements/1.1/"/>
    <ds:schemaRef ds:uri="http://schemas.microsoft.com/office/2006/metadata/properties"/>
    <ds:schemaRef ds:uri="0d4088f8-7e62-4571-a7f6-a18f63bacd30"/>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18f3d968-6251-40b0-9f11-012b293496c2"/>
    <ds:schemaRef ds:uri="4e9c2f0c-7bf8-49af-8356-cbf363fc78a7"/>
    <ds:schemaRef ds:uri="cc625d36-bb37-4650-91b9-0c96159295ba"/>
    <ds:schemaRef ds:uri="http://www.w3.org/XML/1998/namespace"/>
    <ds:schemaRef ds:uri="http://purl.org/dc/dcmitype/"/>
  </ds:schemaRefs>
</ds:datastoreItem>
</file>

<file path=customXml/itemProps3.xml><?xml version="1.0" encoding="utf-8"?>
<ds:datastoreItem xmlns:ds="http://schemas.openxmlformats.org/officeDocument/2006/customXml" ds:itemID="{91F3DDE9-F9F4-4431-9C2E-5B24EEA2A0E4}">
  <ds:schemaRefs>
    <ds:schemaRef ds:uri="http://schemas.microsoft.com/sharepoint/v3/contenttype/forms"/>
  </ds:schemaRefs>
</ds:datastoreItem>
</file>

<file path=customXml/itemProps4.xml><?xml version="1.0" encoding="utf-8"?>
<ds:datastoreItem xmlns:ds="http://schemas.openxmlformats.org/officeDocument/2006/customXml" ds:itemID="{BE2D65CF-4407-49C1-9A52-E717A4E5B7A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3014</Words>
  <Application>Microsoft Office PowerPoint</Application>
  <PresentationFormat>Bredbild</PresentationFormat>
  <Paragraphs>404</Paragraphs>
  <Slides>29</Slides>
  <Notes>25</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29</vt:i4>
      </vt:variant>
    </vt:vector>
  </HeadingPairs>
  <TitlesOfParts>
    <vt:vector size="37" baseType="lpstr">
      <vt:lpstr>Arial</vt:lpstr>
      <vt:lpstr>Calibri</vt:lpstr>
      <vt:lpstr>Garamond</vt:lpstr>
      <vt:lpstr>Symbol</vt:lpstr>
      <vt:lpstr>Times New Roman</vt:lpstr>
      <vt:lpstr>Regeringskansliet</vt:lpstr>
      <vt:lpstr>SKL PPT</vt:lpstr>
      <vt:lpstr>1_SKL PPT</vt:lpstr>
      <vt:lpstr>Kommunutredningen –  Stärkt kapacitet i kommunerna för att möta samhällsutvecklingen</vt:lpstr>
      <vt:lpstr>Utredningens tidplan:</vt:lpstr>
      <vt:lpstr>Urbanisering och regionförstoring</vt:lpstr>
      <vt:lpstr>Demografiska förändringar</vt:lpstr>
      <vt:lpstr>Tilltagande polarisering mellan kommuner</vt:lpstr>
      <vt:lpstr>Stora och växande skillnader i förutsättningar</vt:lpstr>
      <vt:lpstr>Två huvudutmaningar</vt:lpstr>
      <vt:lpstr>Specifika kommunala utmaningar som växer i styrka</vt:lpstr>
      <vt:lpstr>Demografi och kommunala kostnader</vt:lpstr>
      <vt:lpstr>Procentuell förändring av antalet personer under perioden 2017-2026, efter län.</vt:lpstr>
      <vt:lpstr>Förändring av antal sysselsatta totalt samt i kommunsektorn, exklusive respektive inklusive trend Tusental personer</vt:lpstr>
      <vt:lpstr>Centrala begrepp och frågor att hantera</vt:lpstr>
      <vt:lpstr>Kommittén ska analysera olika strukturella åtgärder:</vt:lpstr>
      <vt:lpstr>Samverkan mellan kommuner </vt:lpstr>
      <vt:lpstr>Delbetänkande 2017-10-17 En generell rätt till kommunal avtalssamverkan Lagändring (KL) 2018-07-01</vt:lpstr>
      <vt:lpstr>Kommunal avtalssamverkan </vt:lpstr>
      <vt:lpstr>Tillit och tidsperspektiv viktigt i all samverkan</vt:lpstr>
      <vt:lpstr>Frivilliga kommunsamman-läggningar </vt:lpstr>
      <vt:lpstr>Är det dags för kommunsammanläggning? </vt:lpstr>
      <vt:lpstr>PowerPoint-presentation</vt:lpstr>
      <vt:lpstr>Finns det motiv för kommunsammanläggningar?</vt:lpstr>
      <vt:lpstr>Förändring av kommunernas uppgifter – generellt eller asymmetriskt </vt:lpstr>
      <vt:lpstr>Verksamheter har olika territoriell logik – lokalt, regionalt, nationellt:</vt:lpstr>
      <vt:lpstr>Andra tänkbara åtgärder, t.ex.  - Digitalisering - Systematiskt lärande </vt:lpstr>
      <vt:lpstr>Den digitaliserade kommunen</vt:lpstr>
      <vt:lpstr>Systematiskt lärande</vt:lpstr>
      <vt:lpstr>Utredningens förslag</vt:lpstr>
      <vt:lpstr>Några frågor under diskussion</vt:lpstr>
      <vt:lpstr>Det är vår framtid det gäller!</vt:lpstr>
    </vt:vector>
  </TitlesOfParts>
  <Company>Regeringskansliet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Sverker Lindblad</dc:creator>
  <cp:lastModifiedBy>Sverker Lindblad</cp:lastModifiedBy>
  <cp:revision>260</cp:revision>
  <cp:lastPrinted>2017-12-04T09:33:06Z</cp:lastPrinted>
  <dcterms:created xsi:type="dcterms:W3CDTF">2015-05-29T11:31:33Z</dcterms:created>
  <dcterms:modified xsi:type="dcterms:W3CDTF">2019-05-03T13:12:19Z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RK</vt:lpwstr>
  </property>
  <property fmtid="{D5CDD505-2E9C-101B-9397-08002B2CF9AE}" pid="3" name="_dlc_DocIdItemGuid">
    <vt:lpwstr>dd466572-ad37-40df-8933-6e8ca84171ad</vt:lpwstr>
  </property>
  <property fmtid="{D5CDD505-2E9C-101B-9397-08002B2CF9AE}" pid="4" name="ContentTypeId">
    <vt:lpwstr>0x010100BBA312BF02777149882D207184EC35C000CAF97FFEFCFF1D488B17CBBBE8B48305</vt:lpwstr>
  </property>
  <property fmtid="{D5CDD505-2E9C-101B-9397-08002B2CF9AE}" pid="5" name="Departementsenhet">
    <vt:lpwstr/>
  </property>
  <property fmtid="{D5CDD505-2E9C-101B-9397-08002B2CF9AE}" pid="6" name="Aktivitetskategori">
    <vt:lpwstr/>
  </property>
  <property fmtid="{D5CDD505-2E9C-101B-9397-08002B2CF9AE}" pid="7" name="TaxKeyword">
    <vt:lpwstr/>
  </property>
  <property fmtid="{D5CDD505-2E9C-101B-9397-08002B2CF9AE}" pid="8" name="Order">
    <vt:r8>53600</vt:r8>
  </property>
  <property fmtid="{D5CDD505-2E9C-101B-9397-08002B2CF9AE}" pid="9" name="DirtyMigration">
    <vt:bool>false</vt:bool>
  </property>
  <property fmtid="{D5CDD505-2E9C-101B-9397-08002B2CF9AE}" pid="10" name="Organisation">
    <vt:lpwstr/>
  </property>
  <property fmtid="{D5CDD505-2E9C-101B-9397-08002B2CF9AE}" pid="11" name="ActivityCategory">
    <vt:lpwstr/>
  </property>
  <property fmtid="{D5CDD505-2E9C-101B-9397-08002B2CF9AE}" pid="12" name="TaxKeywordTaxHTField">
    <vt:lpwstr/>
  </property>
</Properties>
</file>