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74" r:id="rId5"/>
    <p:sldId id="282" r:id="rId6"/>
    <p:sldId id="268" r:id="rId7"/>
    <p:sldId id="275" r:id="rId8"/>
    <p:sldId id="281" r:id="rId9"/>
    <p:sldId id="277" r:id="rId10"/>
    <p:sldId id="278" r:id="rId11"/>
    <p:sldId id="279" r:id="rId12"/>
    <p:sldId id="271" r:id="rId13"/>
    <p:sldId id="280" r:id="rId14"/>
    <p:sldId id="276" r:id="rId15"/>
  </p:sldIdLst>
  <p:sldSz cx="9144000" cy="6858000" type="screen4x3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1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3367" autoAdjust="0"/>
  </p:normalViewPr>
  <p:slideViewPr>
    <p:cSldViewPr showGuides="1">
      <p:cViewPr varScale="1">
        <p:scale>
          <a:sx n="68" d="100"/>
          <a:sy n="68" d="100"/>
        </p:scale>
        <p:origin x="1066" y="20"/>
      </p:cViewPr>
      <p:guideLst>
        <p:guide orient="horz" pos="2160"/>
        <p:guide pos="51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421DB-481C-48C8-8C46-90CF6F32EBA5}" type="datetimeFigureOut">
              <a:rPr lang="sv-SE" smtClean="0"/>
              <a:t>2019-05-02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BD52F-C03A-4461-97E8-1F2C9A06CC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624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2000" y="2130425"/>
            <a:ext cx="720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72000" y="3348000"/>
            <a:ext cx="7200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6394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d bild,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76056" y="908720"/>
            <a:ext cx="3599792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7DBD-9536-4E83-87C2-31B60EAB6D9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5076056" y="2160000"/>
            <a:ext cx="3599792" cy="3412976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283968" cy="594928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21243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d bild, rubrik, ingress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76056" y="908720"/>
            <a:ext cx="36004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7DBD-9536-4E83-87C2-31B60EAB6D9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5076056" y="3140968"/>
            <a:ext cx="3600400" cy="243200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283968" cy="594928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4"/>
          </p:nvPr>
        </p:nvSpPr>
        <p:spPr>
          <a:xfrm>
            <a:off x="5076072" y="2082346"/>
            <a:ext cx="3600433" cy="1008385"/>
          </a:xfrm>
        </p:spPr>
        <p:txBody>
          <a:bodyPr/>
          <a:lstStyle>
            <a:lvl1pPr marL="0" indent="0">
              <a:buNone/>
              <a:defRPr sz="2700">
                <a:latin typeface="Garamond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071481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94928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758880" y="188640"/>
            <a:ext cx="2133600" cy="365125"/>
          </a:xfrm>
        </p:spPr>
        <p:txBody>
          <a:bodyPr/>
          <a:lstStyle/>
          <a:p>
            <a:fld id="{0F1A7DBD-9536-4E83-87C2-31B60EAB6D9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336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7DBD-9536-4E83-87C2-31B60EAB6D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3863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gress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72000" y="3140968"/>
            <a:ext cx="7200000" cy="243200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7DBD-9536-4E83-87C2-31B60EAB6D9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971550" y="2082346"/>
            <a:ext cx="7200900" cy="1008385"/>
          </a:xfrm>
        </p:spPr>
        <p:txBody>
          <a:bodyPr/>
          <a:lstStyle>
            <a:lvl1pPr marL="0" indent="0">
              <a:buNone/>
              <a:defRPr sz="2700">
                <a:latin typeface="Garamond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751529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72000" y="2060849"/>
            <a:ext cx="3528000" cy="33123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0943" y="2060849"/>
            <a:ext cx="3528000" cy="33123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7DBD-9536-4E83-87C2-31B60EAB6D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1093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7DBD-9536-4E83-87C2-31B60EAB6D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2719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 bild,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699792" y="908720"/>
            <a:ext cx="5472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7DBD-9536-4E83-87C2-31B60EAB6D9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2699792" y="2160000"/>
            <a:ext cx="5472000" cy="3412976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00000" cy="594928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803596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era små bilder,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699792" y="908720"/>
            <a:ext cx="5472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7DBD-9536-4E83-87C2-31B60EAB6D9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2699792" y="2160000"/>
            <a:ext cx="5472000" cy="3412976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00000" cy="1980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0" y="1985293"/>
            <a:ext cx="1800000" cy="1980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0" y="3965232"/>
            <a:ext cx="1800000" cy="1980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433869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 bild, rubrik, ingress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699792" y="908720"/>
            <a:ext cx="5472608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7DBD-9536-4E83-87C2-31B60EAB6D9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2699792" y="3140968"/>
            <a:ext cx="5472608" cy="243200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00000" cy="594928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4"/>
          </p:nvPr>
        </p:nvSpPr>
        <p:spPr>
          <a:xfrm>
            <a:off x="2699792" y="2082346"/>
            <a:ext cx="5472658" cy="1008385"/>
          </a:xfrm>
        </p:spPr>
        <p:txBody>
          <a:bodyPr/>
          <a:lstStyle>
            <a:lvl1pPr marL="0" indent="0">
              <a:buNone/>
              <a:defRPr sz="2700">
                <a:latin typeface="Garamond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84320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era små bilder, rubrik, ingress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699792" y="908720"/>
            <a:ext cx="5472608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7DBD-9536-4E83-87C2-31B60EAB6D9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2699792" y="3140968"/>
            <a:ext cx="5472608" cy="243200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00000" cy="1980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4"/>
          </p:nvPr>
        </p:nvSpPr>
        <p:spPr>
          <a:xfrm>
            <a:off x="2699792" y="2082346"/>
            <a:ext cx="5472658" cy="1008385"/>
          </a:xfrm>
        </p:spPr>
        <p:txBody>
          <a:bodyPr/>
          <a:lstStyle>
            <a:lvl1pPr marL="0" indent="0">
              <a:buNone/>
              <a:defRPr sz="2700">
                <a:latin typeface="Garamond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0" y="1981583"/>
            <a:ext cx="1800000" cy="1980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0" y="3962084"/>
            <a:ext cx="1800000" cy="1980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40370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72000" y="908720"/>
            <a:ext cx="7200000" cy="108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72000" y="2160000"/>
            <a:ext cx="7200000" cy="3412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884368" y="188640"/>
            <a:ext cx="105348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0F1A7DBD-9536-4E83-87C2-31B60EAB6D9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971600" y="188640"/>
            <a:ext cx="1008112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123728" y="188640"/>
            <a:ext cx="5688632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Rektangel 6"/>
          <p:cNvSpPr/>
          <p:nvPr userDrawn="1"/>
        </p:nvSpPr>
        <p:spPr>
          <a:xfrm>
            <a:off x="-1" y="5553384"/>
            <a:ext cx="9144001" cy="133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26" name="Picture 2" descr="H:\hudiksvalls-kommun-avlang-neg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0995"/>
            <a:ext cx="6588225" cy="125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172" y="5992862"/>
            <a:ext cx="1255690" cy="40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9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2" r:id="rId4"/>
    <p:sldLayoutId id="2147483655" r:id="rId5"/>
    <p:sldLayoutId id="2147483656" r:id="rId6"/>
    <p:sldLayoutId id="2147483663" r:id="rId7"/>
    <p:sldLayoutId id="2147483658" r:id="rId8"/>
    <p:sldLayoutId id="2147483662" r:id="rId9"/>
    <p:sldLayoutId id="2147483659" r:id="rId10"/>
    <p:sldLayoutId id="2147483660" r:id="rId11"/>
    <p:sldLayoutId id="2147483661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Wingdings" pitchFamily="2" charset="2"/>
        <a:buChar char="§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19138" indent="-363538" algn="l" defTabSz="914400" rtl="0" eaLnBrk="1" latinLnBrk="0" hangingPunct="1">
        <a:spcBef>
          <a:spcPct val="20000"/>
        </a:spcBef>
        <a:buClr>
          <a:srgbClr val="FF0000"/>
        </a:buClr>
        <a:buFont typeface="Wingdings" pitchFamily="2" charset="2"/>
        <a:buChar char="§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074738" indent="-355600" algn="l" defTabSz="914400" rtl="0" eaLnBrk="1" latinLnBrk="0" hangingPunct="1">
        <a:spcBef>
          <a:spcPct val="20000"/>
        </a:spcBef>
        <a:buClr>
          <a:srgbClr val="FF00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436688" indent="-361950" algn="l" defTabSz="914400" rtl="0" eaLnBrk="1" latinLnBrk="0" hangingPunct="1">
        <a:spcBef>
          <a:spcPct val="20000"/>
        </a:spcBef>
        <a:buClr>
          <a:srgbClr val="FF00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792288" indent="-355600" algn="l" defTabSz="914400" rtl="0" eaLnBrk="1" latinLnBrk="0" hangingPunct="1">
        <a:spcBef>
          <a:spcPct val="20000"/>
        </a:spcBef>
        <a:buClr>
          <a:srgbClr val="FF00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F77B87-F1AB-4823-8A7E-D50EE6D91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2872" y="620688"/>
            <a:ext cx="7200000" cy="108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C05AC2F-E177-4386-8B43-91E8527ACB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2000" y="1916832"/>
            <a:ext cx="7200000" cy="1752600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E92B720-5570-489E-8DC4-8924334771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656" y="0"/>
            <a:ext cx="10571065" cy="7061963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7AABC568-75F7-45BD-81BC-B899B06C5DCF}"/>
              </a:ext>
            </a:extLst>
          </p:cNvPr>
          <p:cNvSpPr/>
          <p:nvPr/>
        </p:nvSpPr>
        <p:spPr>
          <a:xfrm>
            <a:off x="395536" y="548680"/>
            <a:ext cx="90730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5400" dirty="0">
                <a:latin typeface="Century Gothic" panose="020B0502020202020204" pitchFamily="34" charset="0"/>
              </a:rPr>
              <a:t>”här kan en människa verkligen göra skillnad!”</a:t>
            </a:r>
          </a:p>
        </p:txBody>
      </p:sp>
    </p:spTree>
    <p:extLst>
      <p:ext uri="{BB962C8B-B14F-4D97-AF65-F5344CB8AC3E}">
        <p14:creationId xmlns:p14="http://schemas.microsoft.com/office/powerpoint/2010/main" val="4146664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7D3972-6EFA-4AB2-BE0E-B67A2ECBC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får vi det att funka?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A15FAA6-533D-4FB6-9205-AAC152740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000" y="1722512"/>
            <a:ext cx="7200000" cy="3412976"/>
          </a:xfrm>
        </p:spPr>
        <p:txBody>
          <a:bodyPr/>
          <a:lstStyle/>
          <a:p>
            <a:r>
              <a:rPr lang="sv-SE" dirty="0"/>
              <a:t>Kommunens engagemang - kontinuitet, samspel, mod att våga testa och utveckla </a:t>
            </a:r>
          </a:p>
          <a:p>
            <a:r>
              <a:rPr lang="sv-SE" dirty="0"/>
              <a:t>En fysiskt plats att samlas kring med folk på plats – relationer, kontakter, öppna dörrar, mötesplats </a:t>
            </a:r>
          </a:p>
          <a:p>
            <a:r>
              <a:rPr lang="sv-SE" dirty="0"/>
              <a:t>Kreativa problemlösare med rätt personkemi, utrustade med tålamod!</a:t>
            </a:r>
          </a:p>
        </p:txBody>
      </p:sp>
    </p:spTree>
    <p:extLst>
      <p:ext uri="{BB962C8B-B14F-4D97-AF65-F5344CB8AC3E}">
        <p14:creationId xmlns:p14="http://schemas.microsoft.com/office/powerpoint/2010/main" val="4173014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9975BE-A83B-4770-867C-0FC7843D3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C88B286F-86E1-4AEF-9678-7715E02F00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37" y="0"/>
            <a:ext cx="10306740" cy="6885384"/>
          </a:xfrm>
        </p:spPr>
      </p:pic>
    </p:spTree>
    <p:extLst>
      <p:ext uri="{BB962C8B-B14F-4D97-AF65-F5344CB8AC3E}">
        <p14:creationId xmlns:p14="http://schemas.microsoft.com/office/powerpoint/2010/main" val="928947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7239AC30-D93A-450D-80D3-7A84233328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4"/>
          <a:stretch/>
        </p:blipFill>
        <p:spPr>
          <a:xfrm>
            <a:off x="539552" y="-171400"/>
            <a:ext cx="4230279" cy="5688632"/>
          </a:xfr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BE5E525E-DA82-48D7-8D4F-225A7F4133FF}"/>
              </a:ext>
            </a:extLst>
          </p:cNvPr>
          <p:cNvSpPr/>
          <p:nvPr/>
        </p:nvSpPr>
        <p:spPr>
          <a:xfrm>
            <a:off x="4427984" y="1556792"/>
            <a:ext cx="410445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b="1" dirty="0">
                <a:latin typeface="Century Gothic" panose="020B0502020202020204" pitchFamily="34" charset="0"/>
              </a:rPr>
              <a:t>Svågadalen </a:t>
            </a:r>
          </a:p>
          <a:p>
            <a:r>
              <a:rPr lang="sv-SE" sz="3200" b="1">
                <a:latin typeface="Century Gothic" panose="020B0502020202020204" pitchFamily="34" charset="0"/>
              </a:rPr>
              <a:t>- mitt </a:t>
            </a:r>
            <a:r>
              <a:rPr lang="sv-SE" sz="3200" b="1" dirty="0">
                <a:latin typeface="Century Gothic" panose="020B0502020202020204" pitchFamily="34" charset="0"/>
              </a:rPr>
              <a:t>i Sverige</a:t>
            </a:r>
          </a:p>
          <a:p>
            <a:endParaRPr lang="sv-SE" dirty="0"/>
          </a:p>
          <a:p>
            <a:pPr>
              <a:buClr>
                <a:srgbClr val="FF0000"/>
              </a:buClr>
            </a:pPr>
            <a:r>
              <a:rPr lang="sv-SE" dirty="0">
                <a:latin typeface="Century Gothic" panose="020B0502020202020204" pitchFamily="34" charset="0"/>
              </a:rPr>
              <a:t>Delsbo 25 min</a:t>
            </a:r>
          </a:p>
          <a:p>
            <a:pPr>
              <a:buClr>
                <a:srgbClr val="FF0000"/>
              </a:buClr>
            </a:pPr>
            <a:r>
              <a:rPr lang="sv-SE" dirty="0">
                <a:latin typeface="Century Gothic" panose="020B0502020202020204" pitchFamily="34" charset="0"/>
              </a:rPr>
              <a:t>Ljusdal 25 min</a:t>
            </a:r>
          </a:p>
          <a:p>
            <a:pPr>
              <a:buClr>
                <a:srgbClr val="FF0000"/>
              </a:buClr>
            </a:pPr>
            <a:r>
              <a:rPr lang="sv-SE" dirty="0">
                <a:latin typeface="Century Gothic" panose="020B0502020202020204" pitchFamily="34" charset="0"/>
              </a:rPr>
              <a:t>Hassela 30 min</a:t>
            </a:r>
          </a:p>
          <a:p>
            <a:pPr>
              <a:buClr>
                <a:srgbClr val="FF0000"/>
              </a:buClr>
            </a:pPr>
            <a:r>
              <a:rPr lang="sv-SE" dirty="0">
                <a:latin typeface="Century Gothic" panose="020B0502020202020204" pitchFamily="34" charset="0"/>
              </a:rPr>
              <a:t>Sundsvall 1 timme och 15 min Hudiksvall  45 min</a:t>
            </a:r>
          </a:p>
          <a:p>
            <a:pPr>
              <a:buClr>
                <a:srgbClr val="FF0000"/>
              </a:buClr>
            </a:pPr>
            <a:r>
              <a:rPr lang="sv-SE" dirty="0">
                <a:latin typeface="Century Gothic" panose="020B0502020202020204" pitchFamily="34" charset="0"/>
              </a:rPr>
              <a:t>Gävle 1 tim 55 min</a:t>
            </a:r>
          </a:p>
          <a:p>
            <a:pPr>
              <a:buClr>
                <a:srgbClr val="FF0000"/>
              </a:buClr>
            </a:pPr>
            <a:r>
              <a:rPr lang="sv-SE" dirty="0">
                <a:latin typeface="Century Gothic" panose="020B0502020202020204" pitchFamily="34" charset="0"/>
              </a:rPr>
              <a:t>Uppsala 2 tim och 45  min</a:t>
            </a:r>
          </a:p>
        </p:txBody>
      </p:sp>
    </p:spTree>
    <p:extLst>
      <p:ext uri="{BB962C8B-B14F-4D97-AF65-F5344CB8AC3E}">
        <p14:creationId xmlns:p14="http://schemas.microsoft.com/office/powerpoint/2010/main" val="2695023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6DE68E-6855-45D4-A28D-227DCCCE1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Unik </a:t>
            </a:r>
            <a:r>
              <a:rPr lang="sv-SE" dirty="0" err="1"/>
              <a:t>partiopolitisk</a:t>
            </a:r>
            <a:r>
              <a:rPr lang="sv-SE" dirty="0"/>
              <a:t> nämnd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B7602A3-BFCA-4014-80BC-06741747F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4" y="1628800"/>
            <a:ext cx="7855267" cy="3412976"/>
          </a:xfrm>
        </p:spPr>
        <p:txBody>
          <a:bodyPr/>
          <a:lstStyle/>
          <a:p>
            <a:r>
              <a:rPr lang="sv-SE" dirty="0">
                <a:sym typeface="Wingdings" panose="05000000000000000000" pitchFamily="2" charset="2"/>
              </a:rPr>
              <a:t>Personval utan partibeteckning</a:t>
            </a:r>
          </a:p>
          <a:p>
            <a:r>
              <a:rPr lang="sv-SE" dirty="0"/>
              <a:t>Högt </a:t>
            </a:r>
            <a:r>
              <a:rPr lang="sv-SE" dirty="0">
                <a:sym typeface="Wingdings" panose="05000000000000000000" pitchFamily="2" charset="2"/>
              </a:rPr>
              <a:t>valdeltagande är ett krav (75-62%)</a:t>
            </a:r>
          </a:p>
          <a:p>
            <a:r>
              <a:rPr lang="sv-SE" dirty="0"/>
              <a:t>450 röstberättigade</a:t>
            </a:r>
            <a:endParaRPr lang="sv-SE" dirty="0">
              <a:sym typeface="Wingdings" panose="05000000000000000000" pitchFamily="2" charset="2"/>
            </a:endParaRPr>
          </a:p>
          <a:p>
            <a:r>
              <a:rPr lang="sv-SE" dirty="0"/>
              <a:t>Korta beslutsvägar, nära människorna</a:t>
            </a:r>
          </a:p>
          <a:p>
            <a:r>
              <a:rPr lang="sv-SE" dirty="0"/>
              <a:t>Inget projekt - kommunal nämnd sedan 1996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1450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40F088-7758-488C-8FE9-983EE7C5F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Frågor som är viktiga för oss som bor i Svågadalen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DB3B5B8-13CF-40C0-9C6A-CAEFA3C32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Personligt engagemang, förankring i bygden</a:t>
            </a:r>
          </a:p>
          <a:p>
            <a:r>
              <a:rPr lang="sv-SE" dirty="0">
                <a:sym typeface="Wingdings" panose="05000000000000000000" pitchFamily="2" charset="2"/>
              </a:rPr>
              <a:t>Nämnden ansvarar för: skola, förskola, äldreomsorg, landsbygdsutveckling, kultur och fritid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42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CA78A2-1E53-4A08-9C5A-81D93D86A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D82D031-D4DA-48B4-8AAD-5184E3FCC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634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EC9E5A-4EE6-4AF7-B710-29E747308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13609EA8-A993-4795-8DED-5735589A8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0"/>
            <a:ext cx="10436087" cy="6957392"/>
          </a:xfr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FF5619D7-2C81-424D-8A33-7FBFC279348D}"/>
              </a:ext>
            </a:extLst>
          </p:cNvPr>
          <p:cNvSpPr/>
          <p:nvPr/>
        </p:nvSpPr>
        <p:spPr>
          <a:xfrm>
            <a:off x="611560" y="5085184"/>
            <a:ext cx="92890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dirty="0">
                <a:latin typeface="Century Gothic" panose="020B0502020202020204" pitchFamily="34" charset="0"/>
              </a:rPr>
              <a:t>Sveriges bästa mötesplats över generationsgränserna </a:t>
            </a:r>
          </a:p>
          <a:p>
            <a:r>
              <a:rPr lang="sv-SE" sz="3200" dirty="0" err="1">
                <a:latin typeface="Century Gothic" panose="020B0502020202020204" pitchFamily="34" charset="0"/>
              </a:rPr>
              <a:t>enl</a:t>
            </a:r>
            <a:r>
              <a:rPr lang="sv-SE" sz="3200" dirty="0">
                <a:latin typeface="Century Gothic" panose="020B0502020202020204" pitchFamily="34" charset="0"/>
              </a:rPr>
              <a:t> Europeiska Sociala Fonden (ESF</a:t>
            </a:r>
            <a:r>
              <a:rPr lang="sv-SE" sz="2800" dirty="0">
                <a:latin typeface="Century Gothic" panose="020B0502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68779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3EBE78-01F1-4150-8F28-33BF8AB99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900" y="620688"/>
            <a:ext cx="7200000" cy="1080000"/>
          </a:xfrm>
        </p:spPr>
        <p:txBody>
          <a:bodyPr/>
          <a:lstStyle/>
          <a:p>
            <a:r>
              <a:rPr lang="sv-SE" dirty="0" err="1"/>
              <a:t>Svågagården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164E2E0-BF6E-4A26-BD16-05FF16E4F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100" y="1268760"/>
            <a:ext cx="7200000" cy="3412976"/>
          </a:xfrm>
        </p:spPr>
        <p:txBody>
          <a:bodyPr/>
          <a:lstStyle/>
          <a:p>
            <a:r>
              <a:rPr lang="sv-SE" sz="2400" dirty="0"/>
              <a:t>Skola F-6</a:t>
            </a:r>
          </a:p>
          <a:p>
            <a:r>
              <a:rPr lang="sv-SE" sz="2400" dirty="0"/>
              <a:t>Bibliotek</a:t>
            </a:r>
          </a:p>
          <a:p>
            <a:r>
              <a:rPr lang="sv-SE" sz="2400" dirty="0"/>
              <a:t>Folkets Hus med samlingslokal</a:t>
            </a:r>
          </a:p>
          <a:p>
            <a:r>
              <a:rPr lang="sv-SE" sz="2400" dirty="0"/>
              <a:t>Kyrksal</a:t>
            </a:r>
          </a:p>
          <a:p>
            <a:r>
              <a:rPr lang="sv-SE" sz="2400" dirty="0"/>
              <a:t>Gymnastiksal med bastu</a:t>
            </a:r>
          </a:p>
          <a:p>
            <a:r>
              <a:rPr lang="sv-SE" sz="2400" dirty="0"/>
              <a:t>Restaurang</a:t>
            </a:r>
          </a:p>
          <a:p>
            <a:r>
              <a:rPr lang="sv-SE" sz="2400" dirty="0"/>
              <a:t>6 lägenheter, snart trygghetsboende</a:t>
            </a:r>
          </a:p>
          <a:p>
            <a:r>
              <a:rPr lang="sv-SE" sz="2400" dirty="0"/>
              <a:t>lekpark, gym och grillplats</a:t>
            </a:r>
          </a:p>
          <a:p>
            <a:r>
              <a:rPr lang="sv-SE" sz="2400" dirty="0"/>
              <a:t>Trygghetsnav</a:t>
            </a:r>
          </a:p>
        </p:txBody>
      </p:sp>
    </p:spTree>
    <p:extLst>
      <p:ext uri="{BB962C8B-B14F-4D97-AF65-F5344CB8AC3E}">
        <p14:creationId xmlns:p14="http://schemas.microsoft.com/office/powerpoint/2010/main" val="2305272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565F24-8DDD-450D-AB5B-619792747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502645FD-CE93-411D-AD98-6B6143B4D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875" y="-9492"/>
            <a:ext cx="10428736" cy="6966883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E7F1B761-09CC-4669-A25C-CE01BE1713CC}"/>
              </a:ext>
            </a:extLst>
          </p:cNvPr>
          <p:cNvSpPr txBox="1"/>
          <p:nvPr/>
        </p:nvSpPr>
        <p:spPr>
          <a:xfrm>
            <a:off x="323528" y="896661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latin typeface="Century Gothic" panose="020B0502020202020204" pitchFamily="34" charset="0"/>
              </a:rPr>
              <a:t>”Vi är inte så många </a:t>
            </a:r>
          </a:p>
          <a:p>
            <a:r>
              <a:rPr lang="sv-SE" sz="3200" dirty="0">
                <a:latin typeface="Century Gothic" panose="020B0502020202020204" pitchFamily="34" charset="0"/>
              </a:rPr>
              <a:t>men om alla gör nåt blir det mycket!”</a:t>
            </a:r>
          </a:p>
        </p:txBody>
      </p:sp>
    </p:spTree>
    <p:extLst>
      <p:ext uri="{BB962C8B-B14F-4D97-AF65-F5344CB8AC3E}">
        <p14:creationId xmlns:p14="http://schemas.microsoft.com/office/powerpoint/2010/main" val="473915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7E819B-4388-4DF7-BF9C-B2CFA00F3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191" y="836712"/>
            <a:ext cx="7200000" cy="576064"/>
          </a:xfrm>
        </p:spPr>
        <p:txBody>
          <a:bodyPr/>
          <a:lstStyle/>
          <a:p>
            <a:r>
              <a:rPr lang="sv-SE" dirty="0"/>
              <a:t>Ett plus ett blir tre!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774740A-B2D4-42ED-BB00-CF921C547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000" y="1583192"/>
            <a:ext cx="7776464" cy="3412976"/>
          </a:xfrm>
        </p:spPr>
        <p:txBody>
          <a:bodyPr/>
          <a:lstStyle/>
          <a:p>
            <a:r>
              <a:rPr lang="sv-SE" sz="2000" dirty="0"/>
              <a:t>Nämnden – kanal och katalysator </a:t>
            </a:r>
          </a:p>
          <a:p>
            <a:r>
              <a:rPr lang="sv-SE" sz="2000" dirty="0"/>
              <a:t>Samarbete med </a:t>
            </a:r>
            <a:r>
              <a:rPr lang="sv-SE" sz="2000" dirty="0" err="1"/>
              <a:t>Ängebo</a:t>
            </a:r>
            <a:r>
              <a:rPr lang="sv-SE" sz="2000" dirty="0"/>
              <a:t> Folkets Hus: fixar mat till elever och äldre – billigare och mindre transporter – restaurangen kan hålla öppet</a:t>
            </a:r>
          </a:p>
          <a:p>
            <a:r>
              <a:rPr lang="sv-SE" sz="2000" dirty="0"/>
              <a:t>Samordning av  service – förskola, skola och bibliotek kan vara kvar trots storlek – hälsorum i skolsköterskans lokal</a:t>
            </a:r>
          </a:p>
          <a:p>
            <a:r>
              <a:rPr lang="sv-SE" sz="2000" dirty="0"/>
              <a:t>Samarbete med föreningslivet, eldsjälar, engagerade tjänstemän och olika organisationer gör att vi tillsammans kan hitta vägar framåt och nya lösningar</a:t>
            </a:r>
          </a:p>
          <a:p>
            <a:r>
              <a:rPr lang="sv-SE" sz="2000" dirty="0"/>
              <a:t>Tillsammans har vi till exempel fixat: </a:t>
            </a:r>
            <a:r>
              <a:rPr lang="sv-SE" sz="2000" dirty="0" err="1"/>
              <a:t>laddstolpe</a:t>
            </a:r>
            <a:r>
              <a:rPr lang="sv-SE" sz="2000" dirty="0"/>
              <a:t> för elbilar, mack och närtrafik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55834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Hudiksvall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D1C24"/>
      </a:accent1>
      <a:accent2>
        <a:srgbClr val="66B32D"/>
      </a:accent2>
      <a:accent3>
        <a:srgbClr val="0279CA"/>
      </a:accent3>
      <a:accent4>
        <a:srgbClr val="122068"/>
      </a:accent4>
      <a:accent5>
        <a:srgbClr val="C498C4"/>
      </a:accent5>
      <a:accent6>
        <a:srgbClr val="C7E2C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0CE7A85BBACB54B922511F819E43275" ma:contentTypeVersion="32" ma:contentTypeDescription="Skapa ett nytt dokument." ma:contentTypeScope="" ma:versionID="4b0f4db17067c6a88a5425426fe42aa6">
  <xsd:schema xmlns:xsd="http://www.w3.org/2001/XMLSchema" xmlns:xs="http://www.w3.org/2001/XMLSchema" xmlns:p="http://schemas.microsoft.com/office/2006/metadata/properties" xmlns:ns1="http://schemas.microsoft.com/sharepoint/v3" xmlns:ns2="fe98f8ce-08d7-4590-b635-40986c9826c8" xmlns:ns3="29dee0e2-7ce9-41c8-9056-3b0e2c1be435" targetNamespace="http://schemas.microsoft.com/office/2006/metadata/properties" ma:root="true" ma:fieldsID="ea2c51f9612c5b006a626d6026446aa4" ns1:_="" ns2:_="" ns3:_="">
    <xsd:import namespace="http://schemas.microsoft.com/sharepoint/v3"/>
    <xsd:import namespace="fe98f8ce-08d7-4590-b635-40986c9826c8"/>
    <xsd:import namespace="29dee0e2-7ce9-41c8-9056-3b0e2c1be435"/>
    <xsd:element name="properties">
      <xsd:complexType>
        <xsd:sequence>
          <xsd:element name="documentManagement">
            <xsd:complexType>
              <xsd:all>
                <xsd:element ref="ns1:HK_IMS_HK_Ansvarig" minOccurs="0"/>
                <xsd:element ref="ns2:Publicerad_x0020_p_x00e5_" minOccurs="0"/>
                <xsd:element ref="ns2:Status" minOccurs="0"/>
                <xsd:element ref="ns1:HK_IMS_HK_NR" minOccurs="0"/>
                <xsd:element ref="ns3:TaxKeywordTaxHTField" minOccurs="0"/>
                <xsd:element ref="ns3:TaxCatchAll" minOccurs="0"/>
                <xsd:element ref="ns2:e5fec821476341b39c74b2c9176427e3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HK_IMS_HK_Ansvarig" ma:index="2" nillable="true" ma:displayName="Ansvarig" ma:list="UserInfo" ma:internalName="HK_IMS_HK_Ansvarig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HK_IMS_HK_NR" ma:index="7" nillable="true" ma:displayName="HK-Nr" ma:internalName="HK_IMS_HK_NR" ma:readOnly="false">
      <xsd:simpleType>
        <xsd:restriction base="dms:Text">
          <xsd:maxLength value="4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98f8ce-08d7-4590-b635-40986c9826c8" elementFormDefault="qualified">
    <xsd:import namespace="http://schemas.microsoft.com/office/2006/documentManagement/types"/>
    <xsd:import namespace="http://schemas.microsoft.com/office/infopath/2007/PartnerControls"/>
    <xsd:element name="Publicerad_x0020_p_x00e5_" ma:index="4" nillable="true" ma:displayName="Publicerad på" ma:internalName="Publicerad_x0020_p_x00e5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int"/>
                    <xsd:enumeration value="hudiksvall.se"/>
                    <xsd:enumeration value="bromangymnasiet.se"/>
                  </xsd:restriction>
                </xsd:simpleType>
              </xsd:element>
            </xsd:sequence>
          </xsd:extension>
        </xsd:complexContent>
      </xsd:complexType>
    </xsd:element>
    <xsd:element name="Status" ma:index="5" nillable="true" ma:displayName="Status" ma:default="Publicerad" ma:indexed="true" ma:internalName="Status">
      <xsd:simpleType>
        <xsd:restriction base="dms:Choice">
          <xsd:enumeration value="Publicerad"/>
          <xsd:enumeration value="Arkiv"/>
        </xsd:restriction>
      </xsd:simpleType>
    </xsd:element>
    <xsd:element name="e5fec821476341b39c74b2c9176427e3" ma:index="16" nillable="true" ma:taxonomy="true" ma:internalName="e5fec821476341b39c74b2c9176427e3" ma:taxonomyFieldName="HK_IMS_HK_Forvaltning" ma:displayName="Förvaltning/Arbetsställe" ma:readOnly="false" ma:default="" ma:fieldId="{e5fec821-4763-41b3-9c74-b2c9176427e3}" ma:taxonomyMulti="true" ma:sspId="b2dcea14-7791-4ce7-9eb9-e0cd6c82cb08" ma:termSetId="52cb9d58-b9ff-4ac1-95ad-9e18029809a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dee0e2-7ce9-41c8-9056-3b0e2c1be43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0" nillable="true" ma:taxonomy="true" ma:internalName="TaxKeywordTaxHTField" ma:taxonomyFieldName="TaxKeyword" ma:displayName="Nyckelord" ma:readOnly="false" ma:fieldId="{23f27201-bee3-471e-b2e7-b64fd8b7ca38}" ma:taxonomyMulti="true" ma:sspId="b2dcea14-7791-4ce7-9eb9-e0cd6c82cb08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description="" ma:hidden="true" ma:list="{8afe5262-9366-4e20-9d79-0203cec3fc2c}" ma:internalName="TaxCatchAll" ma:showField="CatchAllData" ma:web="29dee0e2-7ce9-41c8-9056-3b0e2c1be4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Innehållstyp"/>
        <xsd:element ref="dc:title" minOccurs="0" maxOccurs="1" ma:index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5fec821476341b39c74b2c9176427e3 xmlns="fe98f8ce-08d7-4590-b635-40986c9826c8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Kommunledningsförvaltningen</TermName>
          <TermId xmlns="http://schemas.microsoft.com/office/infopath/2007/PartnerControls">a06df59d-d3d9-403c-83aa-2cdf0bd87681</TermId>
        </TermInfo>
      </Terms>
    </e5fec821476341b39c74b2c9176427e3>
    <TaxCatchAll xmlns="29dee0e2-7ce9-41c8-9056-3b0e2c1be435">
      <Value>16</Value>
    </TaxCatchAll>
    <TaxKeywordTaxHTField xmlns="29dee0e2-7ce9-41c8-9056-3b0e2c1be435">
      <Terms xmlns="http://schemas.microsoft.com/office/infopath/2007/PartnerControls"/>
    </TaxKeywordTaxHTField>
    <Status xmlns="fe98f8ce-08d7-4590-b635-40986c9826c8">Publicerad</Status>
    <HK_IMS_HK_Ansvarig xmlns="http://schemas.microsoft.com/sharepoint/v3">
      <UserInfo>
        <DisplayName/>
        <AccountId xsi:nil="true"/>
        <AccountType/>
      </UserInfo>
    </HK_IMS_HK_Ansvarig>
    <HK_IMS_HK_NR xmlns="http://schemas.microsoft.com/sharepoint/v3" xsi:nil="true"/>
    <Publicerad_x0020_p_x00e5_ xmlns="fe98f8ce-08d7-4590-b635-40986c9826c8"/>
  </documentManagement>
</p:properties>
</file>

<file path=customXml/itemProps1.xml><?xml version="1.0" encoding="utf-8"?>
<ds:datastoreItem xmlns:ds="http://schemas.openxmlformats.org/officeDocument/2006/customXml" ds:itemID="{4E239497-723E-4162-ABBC-5DD314A47E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e98f8ce-08d7-4590-b635-40986c9826c8"/>
    <ds:schemaRef ds:uri="29dee0e2-7ce9-41c8-9056-3b0e2c1be4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07088A-B25E-4B5F-B95F-A2BCDF06FF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086D1D-D024-46A1-BA6A-1A498A80EB99}">
  <ds:schemaRefs>
    <ds:schemaRef ds:uri="http://schemas.microsoft.com/sharepoint/v3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29dee0e2-7ce9-41c8-9056-3b0e2c1be435"/>
    <ds:schemaRef ds:uri="fe98f8ce-08d7-4590-b635-40986c9826c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Hudiksvall</Template>
  <TotalTime>1094</TotalTime>
  <Words>290</Words>
  <Application>Microsoft Office PowerPoint</Application>
  <PresentationFormat>Bildspel på skärmen (4:3)</PresentationFormat>
  <Paragraphs>43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Garamond</vt:lpstr>
      <vt:lpstr>Wingdings</vt:lpstr>
      <vt:lpstr>Office-tema</vt:lpstr>
      <vt:lpstr>PowerPoint-presentation</vt:lpstr>
      <vt:lpstr>PowerPoint-presentation</vt:lpstr>
      <vt:lpstr>Unik partiopolitisk nämnd</vt:lpstr>
      <vt:lpstr>Frågor som är viktiga för oss som bor i Svågadalen</vt:lpstr>
      <vt:lpstr>PowerPoint-presentation</vt:lpstr>
      <vt:lpstr>PowerPoint-presentation</vt:lpstr>
      <vt:lpstr>Svågagården</vt:lpstr>
      <vt:lpstr>PowerPoint-presentation</vt:lpstr>
      <vt:lpstr>Ett plus ett blir tre!</vt:lpstr>
      <vt:lpstr>Hur får vi det att funka?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Kommunikationsplan för</dc:title>
  <dc:creator>Granath, Madelene</dc:creator>
  <dc:description>HUDIK9000, v2.1, 2018-07-11</dc:description>
  <cp:lastModifiedBy>Andersson, Annacarin</cp:lastModifiedBy>
  <cp:revision>37</cp:revision>
  <cp:lastPrinted>2012-05-24T08:11:45Z</cp:lastPrinted>
  <dcterms:created xsi:type="dcterms:W3CDTF">2018-10-25T07:53:59Z</dcterms:created>
  <dcterms:modified xsi:type="dcterms:W3CDTF">2019-05-02T15:04:10Z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dpLanguage">
    <vt:lpwstr>Svenska</vt:lpwstr>
  </property>
  <property fmtid="{D5CDD505-2E9C-101B-9397-08002B2CF9AE}" pid="3" name="cdpOrganization">
    <vt:lpwstr> </vt:lpwstr>
  </property>
  <property fmtid="{D5CDD505-2E9C-101B-9397-08002B2CF9AE}" pid="4" name="cdpUnit">
    <vt:lpwstr> </vt:lpwstr>
  </property>
  <property fmtid="{D5CDD505-2E9C-101B-9397-08002B2CF9AE}" pid="5" name="cdpWorkPlace">
    <vt:lpwstr> </vt:lpwstr>
  </property>
  <property fmtid="{D5CDD505-2E9C-101B-9397-08002B2CF9AE}" pid="6" name="cdpProduct">
    <vt:lpwstr>uniForm</vt:lpwstr>
  </property>
  <property fmtid="{D5CDD505-2E9C-101B-9397-08002B2CF9AE}" pid="7" name="TaxKeyword">
    <vt:lpwstr/>
  </property>
  <property fmtid="{D5CDD505-2E9C-101B-9397-08002B2CF9AE}" pid="8" name="ContentTypeId">
    <vt:lpwstr>0x01010040CE7A85BBACB54B922511F819E43275</vt:lpwstr>
  </property>
  <property fmtid="{D5CDD505-2E9C-101B-9397-08002B2CF9AE}" pid="9" name="HK_IMS_HK_Forvaltning">
    <vt:lpwstr>16;#Kommunledningsförvaltningen|a06df59d-d3d9-403c-83aa-2cdf0bd87681</vt:lpwstr>
  </property>
</Properties>
</file>